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 id="2147483674" r:id="rId2"/>
  </p:sldMasterIdLst>
  <p:notesMasterIdLst>
    <p:notesMasterId r:id="rId67"/>
  </p:notesMasterIdLst>
  <p:handoutMasterIdLst>
    <p:handoutMasterId r:id="rId68"/>
  </p:handoutMasterIdLst>
  <p:sldIdLst>
    <p:sldId id="257" r:id="rId3"/>
    <p:sldId id="258" r:id="rId4"/>
    <p:sldId id="259" r:id="rId5"/>
    <p:sldId id="301" r:id="rId6"/>
    <p:sldId id="261" r:id="rId7"/>
    <p:sldId id="262" r:id="rId8"/>
    <p:sldId id="263" r:id="rId9"/>
    <p:sldId id="264" r:id="rId10"/>
    <p:sldId id="306" r:id="rId11"/>
    <p:sldId id="304" r:id="rId12"/>
    <p:sldId id="266" r:id="rId13"/>
    <p:sldId id="302" r:id="rId14"/>
    <p:sldId id="267" r:id="rId15"/>
    <p:sldId id="268" r:id="rId16"/>
    <p:sldId id="269" r:id="rId17"/>
    <p:sldId id="270" r:id="rId18"/>
    <p:sldId id="271" r:id="rId19"/>
    <p:sldId id="272" r:id="rId20"/>
    <p:sldId id="273" r:id="rId21"/>
    <p:sldId id="274" r:id="rId22"/>
    <p:sldId id="307" r:id="rId23"/>
    <p:sldId id="308" r:id="rId24"/>
    <p:sldId id="332" r:id="rId25"/>
    <p:sldId id="309" r:id="rId26"/>
    <p:sldId id="310" r:id="rId27"/>
    <p:sldId id="311" r:id="rId28"/>
    <p:sldId id="312" r:id="rId29"/>
    <p:sldId id="313" r:id="rId30"/>
    <p:sldId id="314" r:id="rId31"/>
    <p:sldId id="315" r:id="rId32"/>
    <p:sldId id="316" r:id="rId33"/>
    <p:sldId id="317" r:id="rId34"/>
    <p:sldId id="319" r:id="rId35"/>
    <p:sldId id="277" r:id="rId36"/>
    <p:sldId id="321" r:id="rId37"/>
    <p:sldId id="279" r:id="rId38"/>
    <p:sldId id="322" r:id="rId39"/>
    <p:sldId id="323" r:id="rId40"/>
    <p:sldId id="324" r:id="rId41"/>
    <p:sldId id="326" r:id="rId42"/>
    <p:sldId id="327" r:id="rId43"/>
    <p:sldId id="328" r:id="rId44"/>
    <p:sldId id="329" r:id="rId45"/>
    <p:sldId id="330" r:id="rId46"/>
    <p:sldId id="325" r:id="rId47"/>
    <p:sldId id="280" r:id="rId48"/>
    <p:sldId id="281" r:id="rId49"/>
    <p:sldId id="336" r:id="rId50"/>
    <p:sldId id="282" r:id="rId51"/>
    <p:sldId id="283" r:id="rId52"/>
    <p:sldId id="284" r:id="rId53"/>
    <p:sldId id="293" r:id="rId54"/>
    <p:sldId id="294" r:id="rId55"/>
    <p:sldId id="337" r:id="rId56"/>
    <p:sldId id="295" r:id="rId57"/>
    <p:sldId id="333" r:id="rId58"/>
    <p:sldId id="334" r:id="rId59"/>
    <p:sldId id="335" r:id="rId60"/>
    <p:sldId id="297" r:id="rId61"/>
    <p:sldId id="338" r:id="rId62"/>
    <p:sldId id="298" r:id="rId63"/>
    <p:sldId id="299" r:id="rId64"/>
    <p:sldId id="300" r:id="rId65"/>
    <p:sldId id="339"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1B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12" autoAdjust="0"/>
    <p:restoredTop sz="94660"/>
  </p:normalViewPr>
  <p:slideViewPr>
    <p:cSldViewPr>
      <p:cViewPr varScale="1">
        <p:scale>
          <a:sx n="62" d="100"/>
          <a:sy n="62" d="100"/>
        </p:scale>
        <p:origin x="-1364"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2700FD-C132-450F-8BB0-74EDAE2C4C37}" type="datetimeFigureOut">
              <a:rPr lang="en-US" smtClean="0"/>
              <a:t>2/28/2018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8290D8-6449-4D66-98F4-C148CA39A608}" type="slidenum">
              <a:rPr lang="en-US" smtClean="0"/>
              <a:t>‹#›</a:t>
            </a:fld>
            <a:endParaRPr lang="en-US"/>
          </a:p>
        </p:txBody>
      </p:sp>
    </p:spTree>
    <p:extLst>
      <p:ext uri="{BB962C8B-B14F-4D97-AF65-F5344CB8AC3E}">
        <p14:creationId xmlns:p14="http://schemas.microsoft.com/office/powerpoint/2010/main" val="3922955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9957BB-F253-44DD-8EA8-C6EEEF60A639}" type="datetimeFigureOut">
              <a:rPr lang="en-US" smtClean="0"/>
              <a:t>2/28/2018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45F737-9341-4D5F-83C0-6407ADC3FE2B}" type="slidenum">
              <a:rPr lang="en-US" smtClean="0"/>
              <a:t>‹#›</a:t>
            </a:fld>
            <a:endParaRPr lang="en-US"/>
          </a:p>
        </p:txBody>
      </p:sp>
    </p:spTree>
    <p:extLst>
      <p:ext uri="{BB962C8B-B14F-4D97-AF65-F5344CB8AC3E}">
        <p14:creationId xmlns:p14="http://schemas.microsoft.com/office/powerpoint/2010/main" val="22182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1</a:t>
            </a:fld>
            <a:endParaRPr lang="en-US"/>
          </a:p>
        </p:txBody>
      </p:sp>
    </p:spTree>
    <p:extLst>
      <p:ext uri="{BB962C8B-B14F-4D97-AF65-F5344CB8AC3E}">
        <p14:creationId xmlns:p14="http://schemas.microsoft.com/office/powerpoint/2010/main" val="1152359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10</a:t>
            </a:fld>
            <a:endParaRPr lang="en-US"/>
          </a:p>
        </p:txBody>
      </p:sp>
    </p:spTree>
    <p:extLst>
      <p:ext uri="{BB962C8B-B14F-4D97-AF65-F5344CB8AC3E}">
        <p14:creationId xmlns:p14="http://schemas.microsoft.com/office/powerpoint/2010/main" val="1011983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11</a:t>
            </a:fld>
            <a:endParaRPr lang="en-US"/>
          </a:p>
        </p:txBody>
      </p:sp>
    </p:spTree>
    <p:extLst>
      <p:ext uri="{BB962C8B-B14F-4D97-AF65-F5344CB8AC3E}">
        <p14:creationId xmlns:p14="http://schemas.microsoft.com/office/powerpoint/2010/main" val="2266963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12</a:t>
            </a:fld>
            <a:endParaRPr lang="en-US"/>
          </a:p>
        </p:txBody>
      </p:sp>
    </p:spTree>
    <p:extLst>
      <p:ext uri="{BB962C8B-B14F-4D97-AF65-F5344CB8AC3E}">
        <p14:creationId xmlns:p14="http://schemas.microsoft.com/office/powerpoint/2010/main" val="3410346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13</a:t>
            </a:fld>
            <a:endParaRPr lang="en-US"/>
          </a:p>
        </p:txBody>
      </p:sp>
    </p:spTree>
    <p:extLst>
      <p:ext uri="{BB962C8B-B14F-4D97-AF65-F5344CB8AC3E}">
        <p14:creationId xmlns:p14="http://schemas.microsoft.com/office/powerpoint/2010/main" val="675706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14</a:t>
            </a:fld>
            <a:endParaRPr lang="en-US"/>
          </a:p>
        </p:txBody>
      </p:sp>
    </p:spTree>
    <p:extLst>
      <p:ext uri="{BB962C8B-B14F-4D97-AF65-F5344CB8AC3E}">
        <p14:creationId xmlns:p14="http://schemas.microsoft.com/office/powerpoint/2010/main" val="2382398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15</a:t>
            </a:fld>
            <a:endParaRPr lang="en-US"/>
          </a:p>
        </p:txBody>
      </p:sp>
    </p:spTree>
    <p:extLst>
      <p:ext uri="{BB962C8B-B14F-4D97-AF65-F5344CB8AC3E}">
        <p14:creationId xmlns:p14="http://schemas.microsoft.com/office/powerpoint/2010/main" val="3315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16</a:t>
            </a:fld>
            <a:endParaRPr lang="en-US"/>
          </a:p>
        </p:txBody>
      </p:sp>
    </p:spTree>
    <p:extLst>
      <p:ext uri="{BB962C8B-B14F-4D97-AF65-F5344CB8AC3E}">
        <p14:creationId xmlns:p14="http://schemas.microsoft.com/office/powerpoint/2010/main" val="420957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17</a:t>
            </a:fld>
            <a:endParaRPr lang="en-US"/>
          </a:p>
        </p:txBody>
      </p:sp>
    </p:spTree>
    <p:extLst>
      <p:ext uri="{BB962C8B-B14F-4D97-AF65-F5344CB8AC3E}">
        <p14:creationId xmlns:p14="http://schemas.microsoft.com/office/powerpoint/2010/main" val="3712502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18</a:t>
            </a:fld>
            <a:endParaRPr lang="en-US"/>
          </a:p>
        </p:txBody>
      </p:sp>
    </p:spTree>
    <p:extLst>
      <p:ext uri="{BB962C8B-B14F-4D97-AF65-F5344CB8AC3E}">
        <p14:creationId xmlns:p14="http://schemas.microsoft.com/office/powerpoint/2010/main" val="2557277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19</a:t>
            </a:fld>
            <a:endParaRPr lang="en-US"/>
          </a:p>
        </p:txBody>
      </p:sp>
    </p:spTree>
    <p:extLst>
      <p:ext uri="{BB962C8B-B14F-4D97-AF65-F5344CB8AC3E}">
        <p14:creationId xmlns:p14="http://schemas.microsoft.com/office/powerpoint/2010/main" val="1356676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2</a:t>
            </a:fld>
            <a:endParaRPr lang="en-US"/>
          </a:p>
        </p:txBody>
      </p:sp>
    </p:spTree>
    <p:extLst>
      <p:ext uri="{BB962C8B-B14F-4D97-AF65-F5344CB8AC3E}">
        <p14:creationId xmlns:p14="http://schemas.microsoft.com/office/powerpoint/2010/main" val="2572041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20</a:t>
            </a:fld>
            <a:endParaRPr lang="en-US"/>
          </a:p>
        </p:txBody>
      </p:sp>
    </p:spTree>
    <p:extLst>
      <p:ext uri="{BB962C8B-B14F-4D97-AF65-F5344CB8AC3E}">
        <p14:creationId xmlns:p14="http://schemas.microsoft.com/office/powerpoint/2010/main" val="938311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21</a:t>
            </a:fld>
            <a:endParaRPr lang="en-US"/>
          </a:p>
        </p:txBody>
      </p:sp>
    </p:spTree>
    <p:extLst>
      <p:ext uri="{BB962C8B-B14F-4D97-AF65-F5344CB8AC3E}">
        <p14:creationId xmlns:p14="http://schemas.microsoft.com/office/powerpoint/2010/main" val="3740701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22</a:t>
            </a:fld>
            <a:endParaRPr lang="en-US"/>
          </a:p>
        </p:txBody>
      </p:sp>
    </p:spTree>
    <p:extLst>
      <p:ext uri="{BB962C8B-B14F-4D97-AF65-F5344CB8AC3E}">
        <p14:creationId xmlns:p14="http://schemas.microsoft.com/office/powerpoint/2010/main" val="3146577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23</a:t>
            </a:fld>
            <a:endParaRPr lang="en-US"/>
          </a:p>
        </p:txBody>
      </p:sp>
    </p:spTree>
    <p:extLst>
      <p:ext uri="{BB962C8B-B14F-4D97-AF65-F5344CB8AC3E}">
        <p14:creationId xmlns:p14="http://schemas.microsoft.com/office/powerpoint/2010/main" val="3011663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24</a:t>
            </a:fld>
            <a:endParaRPr lang="en-US"/>
          </a:p>
        </p:txBody>
      </p:sp>
    </p:spTree>
    <p:extLst>
      <p:ext uri="{BB962C8B-B14F-4D97-AF65-F5344CB8AC3E}">
        <p14:creationId xmlns:p14="http://schemas.microsoft.com/office/powerpoint/2010/main" val="3719334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25</a:t>
            </a:fld>
            <a:endParaRPr lang="en-US"/>
          </a:p>
        </p:txBody>
      </p:sp>
    </p:spTree>
    <p:extLst>
      <p:ext uri="{BB962C8B-B14F-4D97-AF65-F5344CB8AC3E}">
        <p14:creationId xmlns:p14="http://schemas.microsoft.com/office/powerpoint/2010/main" val="35528391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26</a:t>
            </a:fld>
            <a:endParaRPr lang="en-US"/>
          </a:p>
        </p:txBody>
      </p:sp>
    </p:spTree>
    <p:extLst>
      <p:ext uri="{BB962C8B-B14F-4D97-AF65-F5344CB8AC3E}">
        <p14:creationId xmlns:p14="http://schemas.microsoft.com/office/powerpoint/2010/main" val="399486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27</a:t>
            </a:fld>
            <a:endParaRPr lang="en-US"/>
          </a:p>
        </p:txBody>
      </p:sp>
    </p:spTree>
    <p:extLst>
      <p:ext uri="{BB962C8B-B14F-4D97-AF65-F5344CB8AC3E}">
        <p14:creationId xmlns:p14="http://schemas.microsoft.com/office/powerpoint/2010/main" val="18878494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28</a:t>
            </a:fld>
            <a:endParaRPr lang="en-US"/>
          </a:p>
        </p:txBody>
      </p:sp>
    </p:spTree>
    <p:extLst>
      <p:ext uri="{BB962C8B-B14F-4D97-AF65-F5344CB8AC3E}">
        <p14:creationId xmlns:p14="http://schemas.microsoft.com/office/powerpoint/2010/main" val="3577499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29</a:t>
            </a:fld>
            <a:endParaRPr lang="en-US"/>
          </a:p>
        </p:txBody>
      </p:sp>
    </p:spTree>
    <p:extLst>
      <p:ext uri="{BB962C8B-B14F-4D97-AF65-F5344CB8AC3E}">
        <p14:creationId xmlns:p14="http://schemas.microsoft.com/office/powerpoint/2010/main" val="4137248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D68C1-7F78-40A6-B665-6BED973F25E5}"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971779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30</a:t>
            </a:fld>
            <a:endParaRPr lang="en-US"/>
          </a:p>
        </p:txBody>
      </p:sp>
    </p:spTree>
    <p:extLst>
      <p:ext uri="{BB962C8B-B14F-4D97-AF65-F5344CB8AC3E}">
        <p14:creationId xmlns:p14="http://schemas.microsoft.com/office/powerpoint/2010/main" val="30863306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31</a:t>
            </a:fld>
            <a:endParaRPr lang="en-US"/>
          </a:p>
        </p:txBody>
      </p:sp>
    </p:spTree>
    <p:extLst>
      <p:ext uri="{BB962C8B-B14F-4D97-AF65-F5344CB8AC3E}">
        <p14:creationId xmlns:p14="http://schemas.microsoft.com/office/powerpoint/2010/main" val="2045690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32</a:t>
            </a:fld>
            <a:endParaRPr lang="en-US"/>
          </a:p>
        </p:txBody>
      </p:sp>
    </p:spTree>
    <p:extLst>
      <p:ext uri="{BB962C8B-B14F-4D97-AF65-F5344CB8AC3E}">
        <p14:creationId xmlns:p14="http://schemas.microsoft.com/office/powerpoint/2010/main" val="1519467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33</a:t>
            </a:fld>
            <a:endParaRPr lang="en-US"/>
          </a:p>
        </p:txBody>
      </p:sp>
    </p:spTree>
    <p:extLst>
      <p:ext uri="{BB962C8B-B14F-4D97-AF65-F5344CB8AC3E}">
        <p14:creationId xmlns:p14="http://schemas.microsoft.com/office/powerpoint/2010/main" val="3986923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34</a:t>
            </a:fld>
            <a:endParaRPr lang="en-US"/>
          </a:p>
        </p:txBody>
      </p:sp>
    </p:spTree>
    <p:extLst>
      <p:ext uri="{BB962C8B-B14F-4D97-AF65-F5344CB8AC3E}">
        <p14:creationId xmlns:p14="http://schemas.microsoft.com/office/powerpoint/2010/main" val="2187328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35</a:t>
            </a:fld>
            <a:endParaRPr lang="en-US"/>
          </a:p>
        </p:txBody>
      </p:sp>
    </p:spTree>
    <p:extLst>
      <p:ext uri="{BB962C8B-B14F-4D97-AF65-F5344CB8AC3E}">
        <p14:creationId xmlns:p14="http://schemas.microsoft.com/office/powerpoint/2010/main" val="36433447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36</a:t>
            </a:fld>
            <a:endParaRPr lang="en-US"/>
          </a:p>
        </p:txBody>
      </p:sp>
    </p:spTree>
    <p:extLst>
      <p:ext uri="{BB962C8B-B14F-4D97-AF65-F5344CB8AC3E}">
        <p14:creationId xmlns:p14="http://schemas.microsoft.com/office/powerpoint/2010/main" val="37942965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37</a:t>
            </a:fld>
            <a:endParaRPr lang="en-US"/>
          </a:p>
        </p:txBody>
      </p:sp>
    </p:spTree>
    <p:extLst>
      <p:ext uri="{BB962C8B-B14F-4D97-AF65-F5344CB8AC3E}">
        <p14:creationId xmlns:p14="http://schemas.microsoft.com/office/powerpoint/2010/main" val="1956477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38</a:t>
            </a:fld>
            <a:endParaRPr lang="en-US"/>
          </a:p>
        </p:txBody>
      </p:sp>
    </p:spTree>
    <p:extLst>
      <p:ext uri="{BB962C8B-B14F-4D97-AF65-F5344CB8AC3E}">
        <p14:creationId xmlns:p14="http://schemas.microsoft.com/office/powerpoint/2010/main" val="2813651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39</a:t>
            </a:fld>
            <a:endParaRPr lang="en-US"/>
          </a:p>
        </p:txBody>
      </p:sp>
    </p:spTree>
    <p:extLst>
      <p:ext uri="{BB962C8B-B14F-4D97-AF65-F5344CB8AC3E}">
        <p14:creationId xmlns:p14="http://schemas.microsoft.com/office/powerpoint/2010/main" val="1092339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AD68C1-7F78-40A6-B665-6BED973F25E5}"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9717794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40</a:t>
            </a:fld>
            <a:endParaRPr lang="en-US"/>
          </a:p>
        </p:txBody>
      </p:sp>
    </p:spTree>
    <p:extLst>
      <p:ext uri="{BB962C8B-B14F-4D97-AF65-F5344CB8AC3E}">
        <p14:creationId xmlns:p14="http://schemas.microsoft.com/office/powerpoint/2010/main" val="2984740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41</a:t>
            </a:fld>
            <a:endParaRPr lang="en-US"/>
          </a:p>
        </p:txBody>
      </p:sp>
    </p:spTree>
    <p:extLst>
      <p:ext uri="{BB962C8B-B14F-4D97-AF65-F5344CB8AC3E}">
        <p14:creationId xmlns:p14="http://schemas.microsoft.com/office/powerpoint/2010/main" val="14962577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42</a:t>
            </a:fld>
            <a:endParaRPr lang="en-US"/>
          </a:p>
        </p:txBody>
      </p:sp>
    </p:spTree>
    <p:extLst>
      <p:ext uri="{BB962C8B-B14F-4D97-AF65-F5344CB8AC3E}">
        <p14:creationId xmlns:p14="http://schemas.microsoft.com/office/powerpoint/2010/main" val="37840893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43</a:t>
            </a:fld>
            <a:endParaRPr lang="en-US"/>
          </a:p>
        </p:txBody>
      </p:sp>
    </p:spTree>
    <p:extLst>
      <p:ext uri="{BB962C8B-B14F-4D97-AF65-F5344CB8AC3E}">
        <p14:creationId xmlns:p14="http://schemas.microsoft.com/office/powerpoint/2010/main" val="22041397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44</a:t>
            </a:fld>
            <a:endParaRPr lang="en-US"/>
          </a:p>
        </p:txBody>
      </p:sp>
    </p:spTree>
    <p:extLst>
      <p:ext uri="{BB962C8B-B14F-4D97-AF65-F5344CB8AC3E}">
        <p14:creationId xmlns:p14="http://schemas.microsoft.com/office/powerpoint/2010/main" val="31081241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45</a:t>
            </a:fld>
            <a:endParaRPr lang="en-US"/>
          </a:p>
        </p:txBody>
      </p:sp>
    </p:spTree>
    <p:extLst>
      <p:ext uri="{BB962C8B-B14F-4D97-AF65-F5344CB8AC3E}">
        <p14:creationId xmlns:p14="http://schemas.microsoft.com/office/powerpoint/2010/main" val="25030485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46</a:t>
            </a:fld>
            <a:endParaRPr lang="en-US"/>
          </a:p>
        </p:txBody>
      </p:sp>
    </p:spTree>
    <p:extLst>
      <p:ext uri="{BB962C8B-B14F-4D97-AF65-F5344CB8AC3E}">
        <p14:creationId xmlns:p14="http://schemas.microsoft.com/office/powerpoint/2010/main" val="36937200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47</a:t>
            </a:fld>
            <a:endParaRPr lang="en-US"/>
          </a:p>
        </p:txBody>
      </p:sp>
    </p:spTree>
    <p:extLst>
      <p:ext uri="{BB962C8B-B14F-4D97-AF65-F5344CB8AC3E}">
        <p14:creationId xmlns:p14="http://schemas.microsoft.com/office/powerpoint/2010/main" val="19895894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48</a:t>
            </a:fld>
            <a:endParaRPr lang="en-US"/>
          </a:p>
        </p:txBody>
      </p:sp>
    </p:spTree>
    <p:extLst>
      <p:ext uri="{BB962C8B-B14F-4D97-AF65-F5344CB8AC3E}">
        <p14:creationId xmlns:p14="http://schemas.microsoft.com/office/powerpoint/2010/main" val="9493903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49</a:t>
            </a:fld>
            <a:endParaRPr lang="en-US"/>
          </a:p>
        </p:txBody>
      </p:sp>
    </p:spTree>
    <p:extLst>
      <p:ext uri="{BB962C8B-B14F-4D97-AF65-F5344CB8AC3E}">
        <p14:creationId xmlns:p14="http://schemas.microsoft.com/office/powerpoint/2010/main" val="263409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5</a:t>
            </a:fld>
            <a:endParaRPr lang="en-US"/>
          </a:p>
        </p:txBody>
      </p:sp>
    </p:spTree>
    <p:extLst>
      <p:ext uri="{BB962C8B-B14F-4D97-AF65-F5344CB8AC3E}">
        <p14:creationId xmlns:p14="http://schemas.microsoft.com/office/powerpoint/2010/main" val="6116465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50</a:t>
            </a:fld>
            <a:endParaRPr lang="en-US"/>
          </a:p>
        </p:txBody>
      </p:sp>
    </p:spTree>
    <p:extLst>
      <p:ext uri="{BB962C8B-B14F-4D97-AF65-F5344CB8AC3E}">
        <p14:creationId xmlns:p14="http://schemas.microsoft.com/office/powerpoint/2010/main" val="30421892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51</a:t>
            </a:fld>
            <a:endParaRPr lang="en-US"/>
          </a:p>
        </p:txBody>
      </p:sp>
    </p:spTree>
    <p:extLst>
      <p:ext uri="{BB962C8B-B14F-4D97-AF65-F5344CB8AC3E}">
        <p14:creationId xmlns:p14="http://schemas.microsoft.com/office/powerpoint/2010/main" val="20963326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52</a:t>
            </a:fld>
            <a:endParaRPr lang="en-US"/>
          </a:p>
        </p:txBody>
      </p:sp>
    </p:spTree>
    <p:extLst>
      <p:ext uri="{BB962C8B-B14F-4D97-AF65-F5344CB8AC3E}">
        <p14:creationId xmlns:p14="http://schemas.microsoft.com/office/powerpoint/2010/main" val="20157025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53</a:t>
            </a:fld>
            <a:endParaRPr lang="en-US"/>
          </a:p>
        </p:txBody>
      </p:sp>
    </p:spTree>
    <p:extLst>
      <p:ext uri="{BB962C8B-B14F-4D97-AF65-F5344CB8AC3E}">
        <p14:creationId xmlns:p14="http://schemas.microsoft.com/office/powerpoint/2010/main" val="8192177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54</a:t>
            </a:fld>
            <a:endParaRPr lang="en-US"/>
          </a:p>
        </p:txBody>
      </p:sp>
    </p:spTree>
    <p:extLst>
      <p:ext uri="{BB962C8B-B14F-4D97-AF65-F5344CB8AC3E}">
        <p14:creationId xmlns:p14="http://schemas.microsoft.com/office/powerpoint/2010/main" val="24637449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55</a:t>
            </a:fld>
            <a:endParaRPr lang="en-US"/>
          </a:p>
        </p:txBody>
      </p:sp>
    </p:spTree>
    <p:extLst>
      <p:ext uri="{BB962C8B-B14F-4D97-AF65-F5344CB8AC3E}">
        <p14:creationId xmlns:p14="http://schemas.microsoft.com/office/powerpoint/2010/main" val="27070896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56</a:t>
            </a:fld>
            <a:endParaRPr lang="en-US"/>
          </a:p>
        </p:txBody>
      </p:sp>
    </p:spTree>
    <p:extLst>
      <p:ext uri="{BB962C8B-B14F-4D97-AF65-F5344CB8AC3E}">
        <p14:creationId xmlns:p14="http://schemas.microsoft.com/office/powerpoint/2010/main" val="18242522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57</a:t>
            </a:fld>
            <a:endParaRPr lang="en-US"/>
          </a:p>
        </p:txBody>
      </p:sp>
    </p:spTree>
    <p:extLst>
      <p:ext uri="{BB962C8B-B14F-4D97-AF65-F5344CB8AC3E}">
        <p14:creationId xmlns:p14="http://schemas.microsoft.com/office/powerpoint/2010/main" val="24821652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58</a:t>
            </a:fld>
            <a:endParaRPr lang="en-US"/>
          </a:p>
        </p:txBody>
      </p:sp>
    </p:spTree>
    <p:extLst>
      <p:ext uri="{BB962C8B-B14F-4D97-AF65-F5344CB8AC3E}">
        <p14:creationId xmlns:p14="http://schemas.microsoft.com/office/powerpoint/2010/main" val="28131434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59</a:t>
            </a:fld>
            <a:endParaRPr lang="en-US"/>
          </a:p>
        </p:txBody>
      </p:sp>
    </p:spTree>
    <p:extLst>
      <p:ext uri="{BB962C8B-B14F-4D97-AF65-F5344CB8AC3E}">
        <p14:creationId xmlns:p14="http://schemas.microsoft.com/office/powerpoint/2010/main" val="2890774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6</a:t>
            </a:fld>
            <a:endParaRPr lang="en-US"/>
          </a:p>
        </p:txBody>
      </p:sp>
    </p:spTree>
    <p:extLst>
      <p:ext uri="{BB962C8B-B14F-4D97-AF65-F5344CB8AC3E}">
        <p14:creationId xmlns:p14="http://schemas.microsoft.com/office/powerpoint/2010/main" val="8620650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60</a:t>
            </a:fld>
            <a:endParaRPr lang="en-US"/>
          </a:p>
        </p:txBody>
      </p:sp>
    </p:spTree>
    <p:extLst>
      <p:ext uri="{BB962C8B-B14F-4D97-AF65-F5344CB8AC3E}">
        <p14:creationId xmlns:p14="http://schemas.microsoft.com/office/powerpoint/2010/main" val="6266254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61</a:t>
            </a:fld>
            <a:endParaRPr lang="en-US"/>
          </a:p>
        </p:txBody>
      </p:sp>
    </p:spTree>
    <p:extLst>
      <p:ext uri="{BB962C8B-B14F-4D97-AF65-F5344CB8AC3E}">
        <p14:creationId xmlns:p14="http://schemas.microsoft.com/office/powerpoint/2010/main" val="40798969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62</a:t>
            </a:fld>
            <a:endParaRPr lang="en-US"/>
          </a:p>
        </p:txBody>
      </p:sp>
    </p:spTree>
    <p:extLst>
      <p:ext uri="{BB962C8B-B14F-4D97-AF65-F5344CB8AC3E}">
        <p14:creationId xmlns:p14="http://schemas.microsoft.com/office/powerpoint/2010/main" val="22885671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63</a:t>
            </a:fld>
            <a:endParaRPr lang="en-US"/>
          </a:p>
        </p:txBody>
      </p:sp>
    </p:spTree>
    <p:extLst>
      <p:ext uri="{BB962C8B-B14F-4D97-AF65-F5344CB8AC3E}">
        <p14:creationId xmlns:p14="http://schemas.microsoft.com/office/powerpoint/2010/main" val="929468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64</a:t>
            </a:fld>
            <a:endParaRPr lang="en-US"/>
          </a:p>
        </p:txBody>
      </p:sp>
    </p:spTree>
    <p:extLst>
      <p:ext uri="{BB962C8B-B14F-4D97-AF65-F5344CB8AC3E}">
        <p14:creationId xmlns:p14="http://schemas.microsoft.com/office/powerpoint/2010/main" val="1891328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7</a:t>
            </a:fld>
            <a:endParaRPr lang="en-US"/>
          </a:p>
        </p:txBody>
      </p:sp>
    </p:spTree>
    <p:extLst>
      <p:ext uri="{BB962C8B-B14F-4D97-AF65-F5344CB8AC3E}">
        <p14:creationId xmlns:p14="http://schemas.microsoft.com/office/powerpoint/2010/main" val="428265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8</a:t>
            </a:fld>
            <a:endParaRPr lang="en-US"/>
          </a:p>
        </p:txBody>
      </p:sp>
    </p:spTree>
    <p:extLst>
      <p:ext uri="{BB962C8B-B14F-4D97-AF65-F5344CB8AC3E}">
        <p14:creationId xmlns:p14="http://schemas.microsoft.com/office/powerpoint/2010/main" val="987553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45F737-9341-4D5F-83C0-6407ADC3FE2B}" type="slidenum">
              <a:rPr lang="en-US" smtClean="0"/>
              <a:t>9</a:t>
            </a:fld>
            <a:endParaRPr lang="en-US"/>
          </a:p>
        </p:txBody>
      </p:sp>
    </p:spTree>
    <p:extLst>
      <p:ext uri="{BB962C8B-B14F-4D97-AF65-F5344CB8AC3E}">
        <p14:creationId xmlns:p14="http://schemas.microsoft.com/office/powerpoint/2010/main" val="377283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98513" y="2779776"/>
            <a:ext cx="4206240" cy="1463040"/>
          </a:xfrm>
          <a:noFill/>
          <a:ln w="9525">
            <a:noFill/>
            <a:miter lim="800000"/>
            <a:headEnd/>
            <a:tailEnd/>
          </a:ln>
        </p:spPr>
        <p:txBody>
          <a:bodyPr vert="horz" wrap="square" lIns="0" tIns="0" rIns="0" bIns="0" numCol="1" anchor="b" anchorCtr="0" compatLnSpc="1">
            <a:prstTxWarp prst="textNoShape">
              <a:avLst/>
            </a:prstTxWarp>
          </a:bodyPr>
          <a:lstStyle>
            <a:lvl1pPr>
              <a:defRPr lang="en-US" sz="3200">
                <a:solidFill>
                  <a:schemeClr val="tx1"/>
                </a:solidFill>
              </a:defRPr>
            </a:lvl1pPr>
          </a:lstStyle>
          <a:p>
            <a:pPr lvl="0"/>
            <a:r>
              <a:rPr lang="en-US" smtClean="0"/>
              <a:t>Click to edit Master title style</a:t>
            </a:r>
            <a:endParaRPr lang="en-US" dirty="0"/>
          </a:p>
        </p:txBody>
      </p:sp>
      <p:sp>
        <p:nvSpPr>
          <p:cNvPr id="3" name="Subtitle 2"/>
          <p:cNvSpPr>
            <a:spLocks noGrp="1"/>
          </p:cNvSpPr>
          <p:nvPr>
            <p:ph type="subTitle" idx="1"/>
          </p:nvPr>
        </p:nvSpPr>
        <p:spPr>
          <a:xfrm>
            <a:off x="798513" y="4572000"/>
            <a:ext cx="5486400" cy="228600"/>
          </a:xfrm>
          <a:noFill/>
          <a:ln w="9525">
            <a:noFill/>
            <a:miter lim="800000"/>
            <a:headEnd/>
            <a:tailEnd/>
          </a:ln>
        </p:spPr>
        <p:txBody>
          <a:bodyPr vert="horz" wrap="square" lIns="0" tIns="0" rIns="0" bIns="0" numCol="1" anchor="t" anchorCtr="0" compatLnSpc="1">
            <a:prstTxWarp prst="textNoShape">
              <a:avLst/>
            </a:prstTxWarp>
          </a:bodyPr>
          <a:lstStyle>
            <a:lvl1pPr marL="228600" indent="-228600">
              <a:buFontTx/>
              <a:buNone/>
              <a:defRPr lang="en-US" sz="1600"/>
            </a:lvl1pPr>
          </a:lstStyle>
          <a:p>
            <a:pPr marL="0" lvl="0" indent="0">
              <a:spcBef>
                <a:spcPts val="0"/>
              </a:spcBef>
              <a:spcAft>
                <a:spcPts val="1200"/>
              </a:spcAft>
            </a:pPr>
            <a:r>
              <a:rPr lang="en-US" smtClean="0"/>
              <a:t>Click to edit Master subtitle style</a:t>
            </a:r>
            <a:endParaRPr lang="en-US" dirty="0"/>
          </a:p>
        </p:txBody>
      </p:sp>
      <p:sp>
        <p:nvSpPr>
          <p:cNvPr id="7" name="Rectangle 6"/>
          <p:cNvSpPr/>
          <p:nvPr/>
        </p:nvSpPr>
        <p:spPr>
          <a:xfrm>
            <a:off x="787399" y="2784475"/>
            <a:ext cx="4142232" cy="69850"/>
          </a:xfrm>
          <a:prstGeom prst="rect">
            <a:avLst/>
          </a:prstGeom>
          <a:solidFill>
            <a:srgbClr val="0097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8" name="Footer Placeholder 3"/>
          <p:cNvSpPr>
            <a:spLocks noGrp="1"/>
          </p:cNvSpPr>
          <p:nvPr>
            <p:ph type="ftr" sz="quarter" idx="13"/>
          </p:nvPr>
        </p:nvSpPr>
        <p:spPr>
          <a:xfrm>
            <a:off x="779462" y="6498945"/>
            <a:ext cx="2895600" cy="236538"/>
          </a:xfrm>
        </p:spPr>
        <p:txBody>
          <a:bodyPr/>
          <a:lstStyle/>
          <a:p>
            <a:r>
              <a:rPr lang="en-US" smtClean="0"/>
              <a:t>M.W.Mutek – Teaming Agreements – NCMA, March 7, 2018</a:t>
            </a:r>
            <a:endParaRPr/>
          </a:p>
        </p:txBody>
      </p:sp>
      <p:sp>
        <p:nvSpPr>
          <p:cNvPr id="9" name="Rectangle 8"/>
          <p:cNvSpPr/>
          <p:nvPr/>
        </p:nvSpPr>
        <p:spPr>
          <a:xfrm>
            <a:off x="787400" y="0"/>
            <a:ext cx="4142232" cy="415925"/>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0" name="Picture 11" descr="Steptoe_Logo_RGB_72.png"/>
          <p:cNvPicPr>
            <a:picLocks noChangeAspect="1"/>
          </p:cNvPicPr>
          <p:nvPr/>
        </p:nvPicPr>
        <p:blipFill>
          <a:blip r:embed="rId2"/>
          <a:srcRect/>
          <a:stretch>
            <a:fillRect/>
          </a:stretch>
        </p:blipFill>
        <p:spPr bwMode="auto">
          <a:xfrm>
            <a:off x="6959600" y="5983288"/>
            <a:ext cx="1673225" cy="638175"/>
          </a:xfrm>
          <a:prstGeom prst="rect">
            <a:avLst/>
          </a:prstGeom>
          <a:noFill/>
          <a:ln w="9525">
            <a:noFill/>
            <a:miter lim="800000"/>
            <a:headEnd/>
            <a:tailEnd/>
          </a:ln>
        </p:spPr>
      </p:pic>
      <p:sp>
        <p:nvSpPr>
          <p:cNvPr id="11" name="Rectangle 10"/>
          <p:cNvSpPr/>
          <p:nvPr/>
        </p:nvSpPr>
        <p:spPr>
          <a:xfrm>
            <a:off x="787399" y="6735763"/>
            <a:ext cx="4142232" cy="122237"/>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787399" y="2784475"/>
            <a:ext cx="4142232" cy="69850"/>
          </a:xfrm>
          <a:prstGeom prst="rect">
            <a:avLst/>
          </a:prstGeom>
          <a:solidFill>
            <a:srgbClr val="0097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p:nvPr/>
        </p:nvSpPr>
        <p:spPr>
          <a:xfrm>
            <a:off x="787400" y="0"/>
            <a:ext cx="4142232" cy="415925"/>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13"/>
          <p:cNvSpPr/>
          <p:nvPr/>
        </p:nvSpPr>
        <p:spPr>
          <a:xfrm>
            <a:off x="787399" y="6735763"/>
            <a:ext cx="4142232" cy="122237"/>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33785386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79462" y="1106489"/>
            <a:ext cx="3566161" cy="531812"/>
          </a:xfrm>
        </p:spPr>
        <p:txBody>
          <a:bodyPr anchor="t"/>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10124" y="1106489"/>
            <a:ext cx="3566160" cy="531812"/>
          </a:xfrm>
        </p:spPr>
        <p:txBody>
          <a:bodyPr anchor="t"/>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Slide Number Placeholder 5"/>
          <p:cNvSpPr>
            <a:spLocks noGrp="1"/>
          </p:cNvSpPr>
          <p:nvPr>
            <p:ph type="sldNum" sz="quarter" idx="12"/>
          </p:nvPr>
        </p:nvSpPr>
        <p:spPr>
          <a:xfrm>
            <a:off x="4195763" y="6501384"/>
            <a:ext cx="752475" cy="234099"/>
          </a:xfrm>
          <a:prstGeom prst="rect">
            <a:avLst/>
          </a:prstGeom>
        </p:spPr>
        <p:txBody>
          <a:bodyPr lIns="0" tIns="0" rIns="0" bIns="0" anchor="t"/>
          <a:lstStyle>
            <a:lvl1pPr algn="ctr" defTabSz="457200" rtl="0" fontAlgn="auto">
              <a:spcBef>
                <a:spcPts val="0"/>
              </a:spcBef>
              <a:spcAft>
                <a:spcPts val="0"/>
              </a:spcAft>
              <a:defRPr lang="en-US" sz="900" kern="1200" smtClean="0">
                <a:solidFill>
                  <a:srgbClr val="000000"/>
                </a:solidFill>
                <a:latin typeface="Arial" charset="0"/>
                <a:ea typeface="Arial Unicode MS" pitchFamily="34" charset="-128"/>
                <a:cs typeface="Arial" charset="0"/>
              </a:defRPr>
            </a:lvl1pPr>
          </a:lstStyle>
          <a:p>
            <a:fld id="{6E4EB78B-68F0-42A2-BBBC-4855C15CDE87}" type="slidenum">
              <a:rPr/>
              <a:pPr/>
              <a:t>‹#›</a:t>
            </a:fld>
            <a:endParaRPr dirty="0"/>
          </a:p>
        </p:txBody>
      </p:sp>
      <p:sp>
        <p:nvSpPr>
          <p:cNvPr id="13" name="Rectangle 12"/>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13"/>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5" name="Content Placeholder 2"/>
          <p:cNvSpPr>
            <a:spLocks noGrp="1"/>
          </p:cNvSpPr>
          <p:nvPr>
            <p:ph sz="half" idx="13"/>
          </p:nvPr>
        </p:nvSpPr>
        <p:spPr>
          <a:xfrm>
            <a:off x="779463" y="1638301"/>
            <a:ext cx="3566160" cy="398145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14"/>
          </p:nvPr>
        </p:nvSpPr>
        <p:spPr>
          <a:xfrm>
            <a:off x="4810124" y="1638301"/>
            <a:ext cx="3566160" cy="398145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5"/>
          </p:nvPr>
        </p:nvSpPr>
        <p:spPr/>
        <p:txBody>
          <a:bodyPr/>
          <a:lstStyle/>
          <a:p>
            <a:r>
              <a:rPr lang="en-US" smtClean="0"/>
              <a:t>M.W.Mutek – Teaming Agreements – NCMA, March 7, 2018</a:t>
            </a:r>
            <a:endParaRPr/>
          </a:p>
        </p:txBody>
      </p:sp>
      <p:sp>
        <p:nvSpPr>
          <p:cNvPr id="18" name="Rectangle 17"/>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9" name="Rectangle 18"/>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1" name="Rectangle 20"/>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2" name="Rectangle 21"/>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7" name="Rectangle 16"/>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0" name="Rectangle 19"/>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31607713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Rectangle 8"/>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1" name="Slide Number Placeholder 5"/>
          <p:cNvSpPr>
            <a:spLocks noGrp="1"/>
          </p:cNvSpPr>
          <p:nvPr>
            <p:ph type="sldNum" sz="quarter" idx="12"/>
          </p:nvPr>
        </p:nvSpPr>
        <p:spPr>
          <a:xfrm>
            <a:off x="4195763" y="6501384"/>
            <a:ext cx="752475" cy="234099"/>
          </a:xfrm>
          <a:prstGeom prst="rect">
            <a:avLst/>
          </a:prstGeom>
        </p:spPr>
        <p:txBody>
          <a:bodyPr lIns="0" tIns="0" rIns="0" bIns="0" anchor="t"/>
          <a:lstStyle>
            <a:lvl1pPr algn="ctr" defTabSz="457200" rtl="0" fontAlgn="auto">
              <a:spcBef>
                <a:spcPts val="0"/>
              </a:spcBef>
              <a:spcAft>
                <a:spcPts val="0"/>
              </a:spcAft>
              <a:defRPr lang="en-US" sz="900" kern="1200" smtClean="0">
                <a:solidFill>
                  <a:srgbClr val="000000"/>
                </a:solidFill>
                <a:latin typeface="Arial" charset="0"/>
                <a:ea typeface="Arial Unicode MS" pitchFamily="34" charset="-128"/>
                <a:cs typeface="Arial" charset="0"/>
              </a:defRPr>
            </a:lvl1pPr>
          </a:lstStyle>
          <a:p>
            <a:fld id="{6E4EB78B-68F0-42A2-BBBC-4855C15CDE87}" type="slidenum">
              <a:rPr/>
              <a:pPr/>
              <a:t>‹#›</a:t>
            </a:fld>
            <a:endParaRPr dirty="0"/>
          </a:p>
        </p:txBody>
      </p:sp>
      <p:sp>
        <p:nvSpPr>
          <p:cNvPr id="4" name="Footer Placeholder 3"/>
          <p:cNvSpPr>
            <a:spLocks noGrp="1"/>
          </p:cNvSpPr>
          <p:nvPr>
            <p:ph type="ftr" sz="quarter" idx="13"/>
          </p:nvPr>
        </p:nvSpPr>
        <p:spPr/>
        <p:txBody>
          <a:bodyPr/>
          <a:lstStyle/>
          <a:p>
            <a:r>
              <a:rPr lang="en-US" smtClean="0"/>
              <a:t>M.W.Mutek – Teaming Agreements – NCMA, March 7, 2018</a:t>
            </a:r>
            <a:endParaRPr/>
          </a:p>
        </p:txBody>
      </p:sp>
      <p:sp>
        <p:nvSpPr>
          <p:cNvPr id="12" name="Rectangle 11"/>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5"/>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13"/>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7" name="Rectangle 16"/>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17439605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2" name="Slide Number Placeholder 5"/>
          <p:cNvSpPr>
            <a:spLocks noGrp="1"/>
          </p:cNvSpPr>
          <p:nvPr>
            <p:ph type="sldNum" sz="quarter" idx="12"/>
          </p:nvPr>
        </p:nvSpPr>
        <p:spPr>
          <a:xfrm>
            <a:off x="4195763" y="6501384"/>
            <a:ext cx="752475" cy="234099"/>
          </a:xfrm>
          <a:prstGeom prst="rect">
            <a:avLst/>
          </a:prstGeom>
        </p:spPr>
        <p:txBody>
          <a:bodyPr lIns="0" tIns="0" rIns="0" bIns="0" anchor="t"/>
          <a:lstStyle>
            <a:lvl1pPr algn="ctr" defTabSz="457200" rtl="0" fontAlgn="auto">
              <a:spcBef>
                <a:spcPts val="0"/>
              </a:spcBef>
              <a:spcAft>
                <a:spcPts val="0"/>
              </a:spcAft>
              <a:defRPr lang="en-US" sz="900" kern="1200" smtClean="0">
                <a:solidFill>
                  <a:srgbClr val="000000"/>
                </a:solidFill>
                <a:latin typeface="Arial" charset="0"/>
                <a:ea typeface="Arial Unicode MS" pitchFamily="34" charset="-128"/>
                <a:cs typeface="Arial" charset="0"/>
              </a:defRPr>
            </a:lvl1pPr>
          </a:lstStyle>
          <a:p>
            <a:fld id="{6E4EB78B-68F0-42A2-BBBC-4855C15CDE87}" type="slidenum">
              <a:rPr/>
              <a:pPr/>
              <a:t>‹#›</a:t>
            </a:fld>
            <a:endParaRPr dirty="0"/>
          </a:p>
        </p:txBody>
      </p:sp>
      <p:sp>
        <p:nvSpPr>
          <p:cNvPr id="3" name="Footer Placeholder 2"/>
          <p:cNvSpPr>
            <a:spLocks noGrp="1"/>
          </p:cNvSpPr>
          <p:nvPr>
            <p:ph type="ftr" sz="quarter" idx="13"/>
          </p:nvPr>
        </p:nvSpPr>
        <p:spPr/>
        <p:txBody>
          <a:bodyPr/>
          <a:lstStyle/>
          <a:p>
            <a:r>
              <a:rPr lang="en-US" smtClean="0"/>
              <a:t>M.W.Mutek – Teaming Agreements – NCMA, March 7, 2018</a:t>
            </a:r>
            <a:endParaRPr/>
          </a:p>
        </p:txBody>
      </p:sp>
      <p:sp>
        <p:nvSpPr>
          <p:cNvPr id="10" name="Rectangle 9"/>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13"/>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5"/>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13077922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79462" y="1121283"/>
            <a:ext cx="7581901" cy="4294187"/>
          </a:xfrm>
        </p:spPr>
        <p:txBody>
          <a:bodyPr/>
          <a:lstStyle>
            <a:lvl1pPr>
              <a:spcBef>
                <a:spcPts val="1200"/>
              </a:spcBef>
              <a:spcAft>
                <a:spcPts val="0"/>
              </a:spcAft>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195763" y="6501384"/>
            <a:ext cx="752475" cy="234099"/>
          </a:xfrm>
          <a:prstGeom prst="rect">
            <a:avLst/>
          </a:prstGeom>
        </p:spPr>
        <p:txBody>
          <a:bodyPr lIns="0" tIns="0" rIns="0" bIns="0" anchor="t"/>
          <a:lstStyle>
            <a:lvl1pPr algn="ctr" defTabSz="457200" rtl="0" fontAlgn="auto">
              <a:spcBef>
                <a:spcPts val="0"/>
              </a:spcBef>
              <a:spcAft>
                <a:spcPts val="0"/>
              </a:spcAft>
              <a:defRPr lang="en-US" sz="900" kern="1200" smtClean="0">
                <a:solidFill>
                  <a:srgbClr val="000000"/>
                </a:solidFill>
                <a:latin typeface="Arial" charset="0"/>
                <a:ea typeface="Arial Unicode MS" pitchFamily="34" charset="-128"/>
                <a:cs typeface="Arial" charset="0"/>
              </a:defRPr>
            </a:lvl1pPr>
          </a:lstStyle>
          <a:p>
            <a:fld id="{6E4EB78B-68F0-42A2-BBBC-4855C15CDE87}" type="slidenum">
              <a:rPr/>
              <a:pPr/>
              <a:t>‹#›</a:t>
            </a:fld>
            <a:endParaRPr dirty="0"/>
          </a:p>
        </p:txBody>
      </p:sp>
      <p:sp>
        <p:nvSpPr>
          <p:cNvPr id="8" name="Rectangle 7"/>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Footer Placeholder 3"/>
          <p:cNvSpPr>
            <a:spLocks noGrp="1"/>
          </p:cNvSpPr>
          <p:nvPr>
            <p:ph type="ftr" sz="quarter" idx="13"/>
          </p:nvPr>
        </p:nvSpPr>
        <p:spPr/>
        <p:txBody>
          <a:bodyPr/>
          <a:lstStyle/>
          <a:p>
            <a:r>
              <a:rPr lang="en-US" smtClean="0"/>
              <a:t>M.W.Mutek – Teaming Agreements – NCMA, March 7, 2018</a:t>
            </a:r>
            <a:endParaRPr/>
          </a:p>
        </p:txBody>
      </p:sp>
      <p:sp>
        <p:nvSpPr>
          <p:cNvPr id="11" name="Rectangle 10"/>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13"/>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5"/>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7923682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3" y="219456"/>
            <a:ext cx="7897812" cy="55403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79463" y="1121283"/>
            <a:ext cx="3566160" cy="45132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10124" y="1121283"/>
            <a:ext cx="3566160" cy="45132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195763" y="6501384"/>
            <a:ext cx="752475" cy="234099"/>
          </a:xfrm>
          <a:prstGeom prst="rect">
            <a:avLst/>
          </a:prstGeom>
        </p:spPr>
        <p:txBody>
          <a:bodyPr lIns="0" tIns="0" rIns="0" bIns="0" anchor="t"/>
          <a:lstStyle>
            <a:lvl1pPr algn="ctr" defTabSz="457200" rtl="0" fontAlgn="auto">
              <a:spcBef>
                <a:spcPts val="0"/>
              </a:spcBef>
              <a:spcAft>
                <a:spcPts val="0"/>
              </a:spcAft>
              <a:defRPr lang="en-US" sz="900" kern="1200" smtClean="0">
                <a:solidFill>
                  <a:srgbClr val="000000"/>
                </a:solidFill>
                <a:latin typeface="Arial" charset="0"/>
                <a:ea typeface="Arial Unicode MS" pitchFamily="34" charset="-128"/>
                <a:cs typeface="Arial" charset="0"/>
              </a:defRPr>
            </a:lvl1pPr>
          </a:lstStyle>
          <a:p>
            <a:fld id="{6E4EB78B-68F0-42A2-BBBC-4855C15CDE87}" type="slidenum">
              <a:rPr/>
              <a:pPr/>
              <a:t>‹#›</a:t>
            </a:fld>
            <a:endParaRPr dirty="0"/>
          </a:p>
        </p:txBody>
      </p:sp>
      <p:sp>
        <p:nvSpPr>
          <p:cNvPr id="12" name="Rectangle 11"/>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Footer Placeholder 4"/>
          <p:cNvSpPr>
            <a:spLocks noGrp="1"/>
          </p:cNvSpPr>
          <p:nvPr>
            <p:ph type="ftr" sz="quarter" idx="13"/>
          </p:nvPr>
        </p:nvSpPr>
        <p:spPr/>
        <p:txBody>
          <a:bodyPr/>
          <a:lstStyle/>
          <a:p>
            <a:r>
              <a:rPr lang="en-US" smtClean="0"/>
              <a:t>M.W.Mutek – Teaming Agreements – NCMA, March 7, 2018</a:t>
            </a:r>
            <a:endParaRPr/>
          </a:p>
        </p:txBody>
      </p:sp>
      <p:sp>
        <p:nvSpPr>
          <p:cNvPr id="14" name="Rectangle 13"/>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7" name="Rectangle 16"/>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8" name="Rectangle 17"/>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5"/>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9" name="Rectangle 18"/>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28815146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79462" y="1106489"/>
            <a:ext cx="3566161" cy="531812"/>
          </a:xfrm>
        </p:spPr>
        <p:txBody>
          <a:bodyPr anchor="t"/>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10124" y="1106489"/>
            <a:ext cx="3566160" cy="531812"/>
          </a:xfrm>
        </p:spPr>
        <p:txBody>
          <a:bodyPr anchor="t"/>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Slide Number Placeholder 5"/>
          <p:cNvSpPr>
            <a:spLocks noGrp="1"/>
          </p:cNvSpPr>
          <p:nvPr>
            <p:ph type="sldNum" sz="quarter" idx="12"/>
          </p:nvPr>
        </p:nvSpPr>
        <p:spPr>
          <a:xfrm>
            <a:off x="4195763" y="6501384"/>
            <a:ext cx="752475" cy="234099"/>
          </a:xfrm>
          <a:prstGeom prst="rect">
            <a:avLst/>
          </a:prstGeom>
        </p:spPr>
        <p:txBody>
          <a:bodyPr lIns="0" tIns="0" rIns="0" bIns="0" anchor="t"/>
          <a:lstStyle>
            <a:lvl1pPr algn="ctr" defTabSz="457200" rtl="0" fontAlgn="auto">
              <a:spcBef>
                <a:spcPts val="0"/>
              </a:spcBef>
              <a:spcAft>
                <a:spcPts val="0"/>
              </a:spcAft>
              <a:defRPr lang="en-US" sz="900" kern="1200" smtClean="0">
                <a:solidFill>
                  <a:srgbClr val="000000"/>
                </a:solidFill>
                <a:latin typeface="Arial" charset="0"/>
                <a:ea typeface="Arial Unicode MS" pitchFamily="34" charset="-128"/>
                <a:cs typeface="Arial" charset="0"/>
              </a:defRPr>
            </a:lvl1pPr>
          </a:lstStyle>
          <a:p>
            <a:fld id="{6E4EB78B-68F0-42A2-BBBC-4855C15CDE87}" type="slidenum">
              <a:rPr/>
              <a:pPr/>
              <a:t>‹#›</a:t>
            </a:fld>
            <a:endParaRPr dirty="0"/>
          </a:p>
        </p:txBody>
      </p:sp>
      <p:sp>
        <p:nvSpPr>
          <p:cNvPr id="13" name="Rectangle 12"/>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13"/>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5" name="Content Placeholder 2"/>
          <p:cNvSpPr>
            <a:spLocks noGrp="1"/>
          </p:cNvSpPr>
          <p:nvPr>
            <p:ph sz="half" idx="13"/>
          </p:nvPr>
        </p:nvSpPr>
        <p:spPr>
          <a:xfrm>
            <a:off x="779463" y="1638301"/>
            <a:ext cx="3566160" cy="398145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14"/>
          </p:nvPr>
        </p:nvSpPr>
        <p:spPr>
          <a:xfrm>
            <a:off x="4810124" y="1638301"/>
            <a:ext cx="3566160" cy="398145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5"/>
          </p:nvPr>
        </p:nvSpPr>
        <p:spPr/>
        <p:txBody>
          <a:bodyPr/>
          <a:lstStyle/>
          <a:p>
            <a:r>
              <a:rPr lang="en-US" smtClean="0"/>
              <a:t>M.W.Mutek – Teaming Agreements – NCMA, March 7, 2018</a:t>
            </a:r>
            <a:endParaRPr/>
          </a:p>
        </p:txBody>
      </p:sp>
      <p:sp>
        <p:nvSpPr>
          <p:cNvPr id="18" name="Rectangle 17"/>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9" name="Rectangle 18"/>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1" name="Rectangle 20"/>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2" name="Rectangle 21"/>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7" name="Rectangle 16"/>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0" name="Rectangle 19"/>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34290676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Rectangle 8"/>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0" name="Rectangle 9"/>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1" name="Slide Number Placeholder 5"/>
          <p:cNvSpPr>
            <a:spLocks noGrp="1"/>
          </p:cNvSpPr>
          <p:nvPr>
            <p:ph type="sldNum" sz="quarter" idx="12"/>
          </p:nvPr>
        </p:nvSpPr>
        <p:spPr>
          <a:xfrm>
            <a:off x="4195763" y="6501384"/>
            <a:ext cx="752475" cy="234099"/>
          </a:xfrm>
          <a:prstGeom prst="rect">
            <a:avLst/>
          </a:prstGeom>
        </p:spPr>
        <p:txBody>
          <a:bodyPr lIns="0" tIns="0" rIns="0" bIns="0" anchor="t"/>
          <a:lstStyle>
            <a:lvl1pPr algn="ctr" defTabSz="457200" rtl="0" fontAlgn="auto">
              <a:spcBef>
                <a:spcPts val="0"/>
              </a:spcBef>
              <a:spcAft>
                <a:spcPts val="0"/>
              </a:spcAft>
              <a:defRPr lang="en-US" sz="900" kern="1200" smtClean="0">
                <a:solidFill>
                  <a:srgbClr val="000000"/>
                </a:solidFill>
                <a:latin typeface="Arial" charset="0"/>
                <a:ea typeface="Arial Unicode MS" pitchFamily="34" charset="-128"/>
                <a:cs typeface="Arial" charset="0"/>
              </a:defRPr>
            </a:lvl1pPr>
          </a:lstStyle>
          <a:p>
            <a:fld id="{6E4EB78B-68F0-42A2-BBBC-4855C15CDE87}" type="slidenum">
              <a:rPr/>
              <a:pPr/>
              <a:t>‹#›</a:t>
            </a:fld>
            <a:endParaRPr dirty="0"/>
          </a:p>
        </p:txBody>
      </p:sp>
      <p:sp>
        <p:nvSpPr>
          <p:cNvPr id="4" name="Footer Placeholder 3"/>
          <p:cNvSpPr>
            <a:spLocks noGrp="1"/>
          </p:cNvSpPr>
          <p:nvPr>
            <p:ph type="ftr" sz="quarter" idx="13"/>
          </p:nvPr>
        </p:nvSpPr>
        <p:spPr/>
        <p:txBody>
          <a:bodyPr/>
          <a:lstStyle/>
          <a:p>
            <a:r>
              <a:rPr lang="en-US" smtClean="0"/>
              <a:t>M.W.Mutek – Teaming Agreements – NCMA, March 7, 2018</a:t>
            </a:r>
            <a:endParaRPr/>
          </a:p>
        </p:txBody>
      </p:sp>
      <p:sp>
        <p:nvSpPr>
          <p:cNvPr id="12" name="Rectangle 11"/>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5"/>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13"/>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7" name="Rectangle 16"/>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29443729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2" name="Slide Number Placeholder 5"/>
          <p:cNvSpPr>
            <a:spLocks noGrp="1"/>
          </p:cNvSpPr>
          <p:nvPr>
            <p:ph type="sldNum" sz="quarter" idx="12"/>
          </p:nvPr>
        </p:nvSpPr>
        <p:spPr>
          <a:xfrm>
            <a:off x="4195763" y="6501384"/>
            <a:ext cx="752475" cy="234099"/>
          </a:xfrm>
          <a:prstGeom prst="rect">
            <a:avLst/>
          </a:prstGeom>
        </p:spPr>
        <p:txBody>
          <a:bodyPr lIns="0" tIns="0" rIns="0" bIns="0" anchor="t"/>
          <a:lstStyle>
            <a:lvl1pPr algn="ctr" defTabSz="457200" rtl="0" fontAlgn="auto">
              <a:spcBef>
                <a:spcPts val="0"/>
              </a:spcBef>
              <a:spcAft>
                <a:spcPts val="0"/>
              </a:spcAft>
              <a:defRPr lang="en-US" sz="900" kern="1200" smtClean="0">
                <a:solidFill>
                  <a:srgbClr val="000000"/>
                </a:solidFill>
                <a:latin typeface="Arial" charset="0"/>
                <a:ea typeface="Arial Unicode MS" pitchFamily="34" charset="-128"/>
                <a:cs typeface="Arial" charset="0"/>
              </a:defRPr>
            </a:lvl1pPr>
          </a:lstStyle>
          <a:p>
            <a:fld id="{6E4EB78B-68F0-42A2-BBBC-4855C15CDE87}" type="slidenum">
              <a:rPr/>
              <a:pPr/>
              <a:t>‹#›</a:t>
            </a:fld>
            <a:endParaRPr dirty="0"/>
          </a:p>
        </p:txBody>
      </p:sp>
      <p:sp>
        <p:nvSpPr>
          <p:cNvPr id="3" name="Footer Placeholder 2"/>
          <p:cNvSpPr>
            <a:spLocks noGrp="1"/>
          </p:cNvSpPr>
          <p:nvPr>
            <p:ph type="ftr" sz="quarter" idx="13"/>
          </p:nvPr>
        </p:nvSpPr>
        <p:spPr/>
        <p:txBody>
          <a:bodyPr/>
          <a:lstStyle/>
          <a:p>
            <a:r>
              <a:rPr lang="en-US" smtClean="0"/>
              <a:t>M.W.Mutek – Teaming Agreements – NCMA, March 7, 2018</a:t>
            </a:r>
            <a:endParaRPr/>
          </a:p>
        </p:txBody>
      </p:sp>
      <p:sp>
        <p:nvSpPr>
          <p:cNvPr id="10" name="Rectangle 9"/>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1" name="Rectangle 10"/>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13"/>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5"/>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35644072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98513" y="2779776"/>
            <a:ext cx="4206240" cy="1463040"/>
          </a:xfrm>
          <a:noFill/>
          <a:ln w="9525">
            <a:noFill/>
            <a:miter lim="800000"/>
            <a:headEnd/>
            <a:tailEnd/>
          </a:ln>
        </p:spPr>
        <p:txBody>
          <a:bodyPr vert="horz" wrap="square" lIns="0" tIns="0" rIns="0" bIns="0" numCol="1" anchor="b" anchorCtr="0" compatLnSpc="1">
            <a:prstTxWarp prst="textNoShape">
              <a:avLst/>
            </a:prstTxWarp>
          </a:bodyPr>
          <a:lstStyle>
            <a:lvl1pPr>
              <a:defRPr lang="en-US" sz="3200">
                <a:solidFill>
                  <a:schemeClr val="tx1"/>
                </a:solidFill>
              </a:defRPr>
            </a:lvl1pPr>
          </a:lstStyle>
          <a:p>
            <a:pPr lvl="0"/>
            <a:r>
              <a:rPr lang="en-US" smtClean="0"/>
              <a:t>Click to edit Master title style</a:t>
            </a:r>
            <a:endParaRPr lang="en-US" dirty="0"/>
          </a:p>
        </p:txBody>
      </p:sp>
      <p:sp>
        <p:nvSpPr>
          <p:cNvPr id="3" name="Subtitle 2"/>
          <p:cNvSpPr>
            <a:spLocks noGrp="1"/>
          </p:cNvSpPr>
          <p:nvPr>
            <p:ph type="subTitle" idx="1"/>
          </p:nvPr>
        </p:nvSpPr>
        <p:spPr>
          <a:xfrm>
            <a:off x="798513" y="4572000"/>
            <a:ext cx="5486400" cy="228600"/>
          </a:xfrm>
          <a:noFill/>
          <a:ln w="9525">
            <a:noFill/>
            <a:miter lim="800000"/>
            <a:headEnd/>
            <a:tailEnd/>
          </a:ln>
        </p:spPr>
        <p:txBody>
          <a:bodyPr vert="horz" wrap="square" lIns="0" tIns="0" rIns="0" bIns="0" numCol="1" anchor="t" anchorCtr="0" compatLnSpc="1">
            <a:prstTxWarp prst="textNoShape">
              <a:avLst/>
            </a:prstTxWarp>
          </a:bodyPr>
          <a:lstStyle>
            <a:lvl1pPr marL="228600" indent="-228600">
              <a:buFontTx/>
              <a:buNone/>
              <a:defRPr lang="en-US" sz="1600"/>
            </a:lvl1pPr>
          </a:lstStyle>
          <a:p>
            <a:pPr marL="0" lvl="0" indent="0">
              <a:spcBef>
                <a:spcPts val="0"/>
              </a:spcBef>
              <a:spcAft>
                <a:spcPts val="1200"/>
              </a:spcAft>
            </a:pPr>
            <a:r>
              <a:rPr lang="en-US" smtClean="0"/>
              <a:t>Click to edit Master subtitle style</a:t>
            </a:r>
            <a:endParaRPr lang="en-US" dirty="0"/>
          </a:p>
        </p:txBody>
      </p:sp>
      <p:sp>
        <p:nvSpPr>
          <p:cNvPr id="7" name="Rectangle 6"/>
          <p:cNvSpPr/>
          <p:nvPr/>
        </p:nvSpPr>
        <p:spPr>
          <a:xfrm>
            <a:off x="787399" y="2784475"/>
            <a:ext cx="4142232" cy="69850"/>
          </a:xfrm>
          <a:prstGeom prst="rect">
            <a:avLst/>
          </a:prstGeom>
          <a:solidFill>
            <a:srgbClr val="0097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8" name="Footer Placeholder 3"/>
          <p:cNvSpPr>
            <a:spLocks noGrp="1"/>
          </p:cNvSpPr>
          <p:nvPr>
            <p:ph type="ftr" sz="quarter" idx="13"/>
          </p:nvPr>
        </p:nvSpPr>
        <p:spPr>
          <a:xfrm>
            <a:off x="779462" y="6498945"/>
            <a:ext cx="2895600" cy="236538"/>
          </a:xfrm>
        </p:spPr>
        <p:txBody>
          <a:bodyPr/>
          <a:lstStyle/>
          <a:p>
            <a:r>
              <a:rPr lang="en-US" smtClean="0"/>
              <a:t>M.W.Mutek – Teaming Agreements – NCMA, March 7, 2018</a:t>
            </a:r>
            <a:endParaRPr/>
          </a:p>
        </p:txBody>
      </p:sp>
      <p:sp>
        <p:nvSpPr>
          <p:cNvPr id="9" name="Rectangle 8"/>
          <p:cNvSpPr/>
          <p:nvPr/>
        </p:nvSpPr>
        <p:spPr>
          <a:xfrm>
            <a:off x="787400" y="0"/>
            <a:ext cx="4142232" cy="415925"/>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0" name="Picture 11" descr="Steptoe_Logo_RGB_72.png"/>
          <p:cNvPicPr>
            <a:picLocks noChangeAspect="1"/>
          </p:cNvPicPr>
          <p:nvPr/>
        </p:nvPicPr>
        <p:blipFill>
          <a:blip r:embed="rId2"/>
          <a:srcRect/>
          <a:stretch>
            <a:fillRect/>
          </a:stretch>
        </p:blipFill>
        <p:spPr bwMode="auto">
          <a:xfrm>
            <a:off x="6959600" y="5983288"/>
            <a:ext cx="1673225" cy="638175"/>
          </a:xfrm>
          <a:prstGeom prst="rect">
            <a:avLst/>
          </a:prstGeom>
          <a:noFill/>
          <a:ln w="9525">
            <a:noFill/>
            <a:miter lim="800000"/>
            <a:headEnd/>
            <a:tailEnd/>
          </a:ln>
        </p:spPr>
      </p:pic>
      <p:sp>
        <p:nvSpPr>
          <p:cNvPr id="11" name="Rectangle 10"/>
          <p:cNvSpPr/>
          <p:nvPr/>
        </p:nvSpPr>
        <p:spPr>
          <a:xfrm>
            <a:off x="787399" y="6735763"/>
            <a:ext cx="4142232" cy="122237"/>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787399" y="2784475"/>
            <a:ext cx="4142232" cy="69850"/>
          </a:xfrm>
          <a:prstGeom prst="rect">
            <a:avLst/>
          </a:prstGeom>
          <a:solidFill>
            <a:srgbClr val="0097A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p:nvPr/>
        </p:nvSpPr>
        <p:spPr>
          <a:xfrm>
            <a:off x="787400" y="0"/>
            <a:ext cx="4142232" cy="415925"/>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13"/>
          <p:cNvSpPr/>
          <p:nvPr/>
        </p:nvSpPr>
        <p:spPr>
          <a:xfrm>
            <a:off x="787399" y="6735763"/>
            <a:ext cx="4142232" cy="122237"/>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1323940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79462" y="1121283"/>
            <a:ext cx="7581901" cy="4294187"/>
          </a:xfrm>
        </p:spPr>
        <p:txBody>
          <a:bodyPr/>
          <a:lstStyle>
            <a:lvl1pPr>
              <a:spcBef>
                <a:spcPts val="1200"/>
              </a:spcBef>
              <a:spcAft>
                <a:spcPts val="0"/>
              </a:spcAft>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195763" y="6501384"/>
            <a:ext cx="752475" cy="234099"/>
          </a:xfrm>
          <a:prstGeom prst="rect">
            <a:avLst/>
          </a:prstGeom>
        </p:spPr>
        <p:txBody>
          <a:bodyPr lIns="0" tIns="0" rIns="0" bIns="0" anchor="t"/>
          <a:lstStyle>
            <a:lvl1pPr algn="ctr" defTabSz="457200" rtl="0" fontAlgn="auto">
              <a:spcBef>
                <a:spcPts val="0"/>
              </a:spcBef>
              <a:spcAft>
                <a:spcPts val="0"/>
              </a:spcAft>
              <a:defRPr lang="en-US" sz="900" kern="1200" smtClean="0">
                <a:solidFill>
                  <a:srgbClr val="000000"/>
                </a:solidFill>
                <a:latin typeface="Arial" charset="0"/>
                <a:ea typeface="Arial Unicode MS" pitchFamily="34" charset="-128"/>
                <a:cs typeface="Arial" charset="0"/>
              </a:defRPr>
            </a:lvl1pPr>
          </a:lstStyle>
          <a:p>
            <a:fld id="{6E4EB78B-68F0-42A2-BBBC-4855C15CDE87}" type="slidenum">
              <a:rPr/>
              <a:pPr/>
              <a:t>‹#›</a:t>
            </a:fld>
            <a:endParaRPr dirty="0"/>
          </a:p>
        </p:txBody>
      </p:sp>
      <p:sp>
        <p:nvSpPr>
          <p:cNvPr id="8" name="Rectangle 7"/>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9" name="Rectangle 8"/>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4" name="Footer Placeholder 3"/>
          <p:cNvSpPr>
            <a:spLocks noGrp="1"/>
          </p:cNvSpPr>
          <p:nvPr>
            <p:ph type="ftr" sz="quarter" idx="13"/>
          </p:nvPr>
        </p:nvSpPr>
        <p:spPr/>
        <p:txBody>
          <a:bodyPr/>
          <a:lstStyle/>
          <a:p>
            <a:r>
              <a:rPr lang="en-US" smtClean="0"/>
              <a:t>M.W.Mutek – Teaming Agreements – NCMA, March 7, 2018</a:t>
            </a:r>
            <a:endParaRPr/>
          </a:p>
        </p:txBody>
      </p:sp>
      <p:sp>
        <p:nvSpPr>
          <p:cNvPr id="11" name="Rectangle 10"/>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4" name="Rectangle 13"/>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5"/>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300727504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3" y="219456"/>
            <a:ext cx="7897812" cy="55403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79463" y="1121283"/>
            <a:ext cx="3566160" cy="45132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10124" y="1121283"/>
            <a:ext cx="3566160" cy="45132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195763" y="6501384"/>
            <a:ext cx="752475" cy="234099"/>
          </a:xfrm>
          <a:prstGeom prst="rect">
            <a:avLst/>
          </a:prstGeom>
        </p:spPr>
        <p:txBody>
          <a:bodyPr lIns="0" tIns="0" rIns="0" bIns="0" anchor="t"/>
          <a:lstStyle>
            <a:lvl1pPr algn="ctr" defTabSz="457200" rtl="0" fontAlgn="auto">
              <a:spcBef>
                <a:spcPts val="0"/>
              </a:spcBef>
              <a:spcAft>
                <a:spcPts val="0"/>
              </a:spcAft>
              <a:defRPr lang="en-US" sz="900" kern="1200" smtClean="0">
                <a:solidFill>
                  <a:srgbClr val="000000"/>
                </a:solidFill>
                <a:latin typeface="Arial" charset="0"/>
                <a:ea typeface="Arial Unicode MS" pitchFamily="34" charset="-128"/>
                <a:cs typeface="Arial" charset="0"/>
              </a:defRPr>
            </a:lvl1pPr>
          </a:lstStyle>
          <a:p>
            <a:fld id="{6E4EB78B-68F0-42A2-BBBC-4855C15CDE87}" type="slidenum">
              <a:rPr/>
              <a:pPr/>
              <a:t>‹#›</a:t>
            </a:fld>
            <a:endParaRPr dirty="0"/>
          </a:p>
        </p:txBody>
      </p:sp>
      <p:sp>
        <p:nvSpPr>
          <p:cNvPr id="12" name="Rectangle 11"/>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3" name="Rectangle 12"/>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Footer Placeholder 4"/>
          <p:cNvSpPr>
            <a:spLocks noGrp="1"/>
          </p:cNvSpPr>
          <p:nvPr>
            <p:ph type="ftr" sz="quarter" idx="13"/>
          </p:nvPr>
        </p:nvSpPr>
        <p:spPr/>
        <p:txBody>
          <a:bodyPr/>
          <a:lstStyle/>
          <a:p>
            <a:r>
              <a:rPr lang="en-US" smtClean="0"/>
              <a:t>M.W.Mutek – Teaming Agreements – NCMA, March 7, 2018</a:t>
            </a:r>
            <a:endParaRPr/>
          </a:p>
        </p:txBody>
      </p:sp>
      <p:sp>
        <p:nvSpPr>
          <p:cNvPr id="14" name="Rectangle 13"/>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5" name="Rectangle 14"/>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7" name="Rectangle 16"/>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8" name="Rectangle 17"/>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6" name="Rectangle 15"/>
          <p:cNvSpPr/>
          <p:nvPr/>
        </p:nvSpPr>
        <p:spPr>
          <a:xfrm>
            <a:off x="0" y="0"/>
            <a:ext cx="9144000" cy="122238"/>
          </a:xfrm>
          <a:prstGeom prst="rect">
            <a:avLst/>
          </a:prstGeom>
          <a:solidFill>
            <a:srgbClr val="971B2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19" name="Rectangle 18"/>
          <p:cNvSpPr/>
          <p:nvPr/>
        </p:nvSpPr>
        <p:spPr>
          <a:xfrm>
            <a:off x="0" y="6035675"/>
            <a:ext cx="9144000" cy="26988"/>
          </a:xfrm>
          <a:prstGeom prst="rect">
            <a:avLst/>
          </a:prstGeom>
          <a:solidFill>
            <a:srgbClr val="007680"/>
          </a:solidFill>
          <a:ln>
            <a:solidFill>
              <a:srgbClr val="0097A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Tree>
    <p:extLst>
      <p:ext uri="{BB962C8B-B14F-4D97-AF65-F5344CB8AC3E}">
        <p14:creationId xmlns:p14="http://schemas.microsoft.com/office/powerpoint/2010/main" val="8344383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79463" y="217487"/>
            <a:ext cx="7897812" cy="5540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779462" y="1119190"/>
            <a:ext cx="7907337" cy="48736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Footer Placeholder 4"/>
          <p:cNvSpPr>
            <a:spLocks noGrp="1"/>
          </p:cNvSpPr>
          <p:nvPr>
            <p:ph type="ftr" sz="quarter" idx="3"/>
          </p:nvPr>
        </p:nvSpPr>
        <p:spPr>
          <a:xfrm>
            <a:off x="779462" y="6498945"/>
            <a:ext cx="2895600" cy="236538"/>
          </a:xfrm>
          <a:prstGeom prst="rect">
            <a:avLst/>
          </a:prstGeom>
        </p:spPr>
        <p:txBody>
          <a:bodyPr lIns="0" tIns="0" rIns="0" bIns="0" anchor="t"/>
          <a:lstStyle>
            <a:lvl1pPr algn="l">
              <a:defRPr lang="en-US" sz="900" kern="1200" dirty="0">
                <a:solidFill>
                  <a:srgbClr val="000000"/>
                </a:solidFill>
                <a:latin typeface="+mn-lt"/>
                <a:ea typeface="Arial Unicode MS" pitchFamily="34" charset="-128"/>
                <a:cs typeface="Arial" charset="0"/>
              </a:defRPr>
            </a:lvl1pPr>
          </a:lstStyle>
          <a:p>
            <a:r>
              <a:rPr lang="en-US" smtClean="0"/>
              <a:t>M.W.Mutek – Teaming Agreements – NCMA, March 7, 2018</a:t>
            </a:r>
            <a:endParaRPr/>
          </a:p>
        </p:txBody>
      </p:sp>
      <p:pic>
        <p:nvPicPr>
          <p:cNvPr id="5" name="Picture 10" descr="Steptoe_Logo_RGB_72.png"/>
          <p:cNvPicPr>
            <a:picLocks noChangeAspect="1"/>
          </p:cNvPicPr>
          <p:nvPr/>
        </p:nvPicPr>
        <p:blipFill>
          <a:blip r:embed="rId8"/>
          <a:srcRect/>
          <a:stretch>
            <a:fillRect/>
          </a:stretch>
        </p:blipFill>
        <p:spPr bwMode="auto">
          <a:xfrm>
            <a:off x="7546975" y="6197600"/>
            <a:ext cx="1085850" cy="414338"/>
          </a:xfrm>
          <a:prstGeom prst="rect">
            <a:avLst/>
          </a:prstGeom>
          <a:noFill/>
          <a:ln w="9525">
            <a:noFill/>
            <a:miter lim="800000"/>
            <a:headEnd/>
            <a:tailEnd/>
          </a:ln>
        </p:spPr>
      </p:pic>
    </p:spTree>
    <p:extLst>
      <p:ext uri="{BB962C8B-B14F-4D97-AF65-F5344CB8AC3E}">
        <p14:creationId xmlns:p14="http://schemas.microsoft.com/office/powerpoint/2010/main" val="3851448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sz="2600" b="1" kern="1200">
          <a:solidFill>
            <a:schemeClr val="tx2"/>
          </a:solidFill>
          <a:latin typeface="+mj-lt"/>
          <a:ea typeface="Arial Unicode MS" pitchFamily="34" charset="-128"/>
          <a:cs typeface="Arial Unicode MS" pitchFamily="34"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228600" indent="-228600" algn="l" defTabSz="457200" rtl="0" eaLnBrk="1" fontAlgn="base" hangingPunct="1">
        <a:spcBef>
          <a:spcPct val="20000"/>
        </a:spcBef>
        <a:spcAft>
          <a:spcPct val="0"/>
        </a:spcAft>
        <a:buClr>
          <a:schemeClr val="accent1"/>
        </a:buClr>
        <a:buFont typeface="Wingdings" pitchFamily="2" charset="2"/>
        <a:buChar char="§"/>
        <a:tabLst/>
        <a:defRPr sz="1800" kern="1200">
          <a:solidFill>
            <a:schemeClr val="tx1"/>
          </a:solidFill>
          <a:latin typeface="+mn-lt"/>
          <a:ea typeface="Arial Unicode MS" pitchFamily="34" charset="-128"/>
          <a:cs typeface="Arial Unicode MS" pitchFamily="34" charset="-128"/>
        </a:defRPr>
      </a:lvl1pPr>
      <a:lvl2pPr marL="457200" indent="-228600" algn="l" defTabSz="457200"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Arial Unicode MS" pitchFamily="34" charset="-128"/>
          <a:cs typeface="+mn-cs"/>
        </a:defRPr>
      </a:lvl2pPr>
      <a:lvl3pPr marL="685800" indent="-228600" algn="l" defTabSz="457200" rtl="0" eaLnBrk="1" fontAlgn="base" hangingPunct="1">
        <a:spcBef>
          <a:spcPct val="20000"/>
        </a:spcBef>
        <a:spcAft>
          <a:spcPct val="0"/>
        </a:spcAft>
        <a:buClr>
          <a:schemeClr val="accent1"/>
        </a:buClr>
        <a:buFont typeface="Arial" charset="0"/>
        <a:buChar char="•"/>
        <a:defRPr sz="1400" kern="1200">
          <a:solidFill>
            <a:schemeClr val="tx1"/>
          </a:solidFill>
          <a:latin typeface="+mn-lt"/>
          <a:ea typeface="Arial Unicode MS" pitchFamily="34" charset="-128"/>
          <a:cs typeface="Arial Unicode MS" pitchFamily="34" charset="-128"/>
        </a:defRPr>
      </a:lvl3pPr>
      <a:lvl4pPr marL="914400" indent="-228600" algn="l" defTabSz="457200" rtl="0" eaLnBrk="1" fontAlgn="base" hangingPunct="1">
        <a:spcBef>
          <a:spcPct val="20000"/>
        </a:spcBef>
        <a:spcAft>
          <a:spcPct val="0"/>
        </a:spcAft>
        <a:buClr>
          <a:schemeClr val="tx1">
            <a:lumMod val="50000"/>
            <a:lumOff val="50000"/>
          </a:schemeClr>
        </a:buClr>
        <a:buFont typeface="Arial" charset="0"/>
        <a:buChar char="–"/>
        <a:defRPr sz="1200" kern="1200">
          <a:solidFill>
            <a:schemeClr val="tx1"/>
          </a:solidFill>
          <a:latin typeface="+mn-lt"/>
          <a:ea typeface="Arial Unicode MS" pitchFamily="34" charset="-128"/>
          <a:cs typeface="Arial Unicode MS" pitchFamily="34" charset="-128"/>
        </a:defRPr>
      </a:lvl4pPr>
      <a:lvl5pPr marL="1143000" indent="-228600" algn="l" defTabSz="457200" rtl="0" eaLnBrk="1" fontAlgn="base" hangingPunct="1">
        <a:spcBef>
          <a:spcPct val="20000"/>
        </a:spcBef>
        <a:spcAft>
          <a:spcPct val="0"/>
        </a:spcAft>
        <a:buClr>
          <a:schemeClr val="tx1">
            <a:lumMod val="50000"/>
            <a:lumOff val="50000"/>
          </a:schemeClr>
        </a:buClr>
        <a:buFont typeface="Arial" charset="0"/>
        <a:buChar char="»"/>
        <a:defRPr sz="1200" kern="1200">
          <a:solidFill>
            <a:schemeClr val="tx1"/>
          </a:solidFill>
          <a:latin typeface="+mn-lt"/>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79463" y="217487"/>
            <a:ext cx="7897812" cy="5540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779462" y="1119190"/>
            <a:ext cx="7907337" cy="487362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Footer Placeholder 4"/>
          <p:cNvSpPr>
            <a:spLocks noGrp="1"/>
          </p:cNvSpPr>
          <p:nvPr>
            <p:ph type="ftr" sz="quarter" idx="3"/>
          </p:nvPr>
        </p:nvSpPr>
        <p:spPr>
          <a:xfrm>
            <a:off x="779462" y="6498945"/>
            <a:ext cx="2895600" cy="236538"/>
          </a:xfrm>
          <a:prstGeom prst="rect">
            <a:avLst/>
          </a:prstGeom>
        </p:spPr>
        <p:txBody>
          <a:bodyPr lIns="0" tIns="0" rIns="0" bIns="0" anchor="t"/>
          <a:lstStyle>
            <a:lvl1pPr algn="l">
              <a:defRPr lang="en-US" sz="900" kern="1200" dirty="0">
                <a:solidFill>
                  <a:srgbClr val="000000"/>
                </a:solidFill>
                <a:latin typeface="+mn-lt"/>
                <a:ea typeface="Arial Unicode MS" pitchFamily="34" charset="-128"/>
                <a:cs typeface="Arial" charset="0"/>
              </a:defRPr>
            </a:lvl1pPr>
          </a:lstStyle>
          <a:p>
            <a:r>
              <a:rPr lang="en-US" smtClean="0"/>
              <a:t>M.W.Mutek – Teaming Agreements – NCMA, March 7, 2018</a:t>
            </a:r>
            <a:endParaRPr/>
          </a:p>
        </p:txBody>
      </p:sp>
      <p:pic>
        <p:nvPicPr>
          <p:cNvPr id="5" name="Picture 10" descr="Steptoe_Logo_RGB_72.png"/>
          <p:cNvPicPr>
            <a:picLocks noChangeAspect="1"/>
          </p:cNvPicPr>
          <p:nvPr/>
        </p:nvPicPr>
        <p:blipFill>
          <a:blip r:embed="rId8"/>
          <a:srcRect/>
          <a:stretch>
            <a:fillRect/>
          </a:stretch>
        </p:blipFill>
        <p:spPr bwMode="auto">
          <a:xfrm>
            <a:off x="7546975" y="6197600"/>
            <a:ext cx="1085850" cy="414338"/>
          </a:xfrm>
          <a:prstGeom prst="rect">
            <a:avLst/>
          </a:prstGeom>
          <a:noFill/>
          <a:ln w="9525">
            <a:noFill/>
            <a:miter lim="800000"/>
            <a:headEnd/>
            <a:tailEnd/>
          </a:ln>
        </p:spPr>
      </p:pic>
    </p:spTree>
    <p:extLst>
      <p:ext uri="{BB962C8B-B14F-4D97-AF65-F5344CB8AC3E}">
        <p14:creationId xmlns:p14="http://schemas.microsoft.com/office/powerpoint/2010/main" val="306161794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iming>
    <p:tnLst>
      <p:par>
        <p:cTn id="1" dur="indefinite" restart="never" nodeType="tmRoot"/>
      </p:par>
    </p:tnLst>
  </p:timing>
  <p:hf hdr="0" dt="0"/>
  <p:txStyles>
    <p:titleStyle>
      <a:lvl1pPr algn="l" defTabSz="457200" rtl="0" eaLnBrk="1" fontAlgn="base" hangingPunct="1">
        <a:spcBef>
          <a:spcPct val="0"/>
        </a:spcBef>
        <a:spcAft>
          <a:spcPct val="0"/>
        </a:spcAft>
        <a:defRPr sz="2600" b="1" kern="1200">
          <a:solidFill>
            <a:schemeClr val="tx2"/>
          </a:solidFill>
          <a:latin typeface="+mj-lt"/>
          <a:ea typeface="Arial Unicode MS" pitchFamily="34" charset="-128"/>
          <a:cs typeface="Arial Unicode MS" pitchFamily="34"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228600" indent="-228600" algn="l" defTabSz="457200" rtl="0" eaLnBrk="1" fontAlgn="base" hangingPunct="1">
        <a:spcBef>
          <a:spcPct val="20000"/>
        </a:spcBef>
        <a:spcAft>
          <a:spcPct val="0"/>
        </a:spcAft>
        <a:buClr>
          <a:schemeClr val="accent1"/>
        </a:buClr>
        <a:buFont typeface="Wingdings" pitchFamily="2" charset="2"/>
        <a:buChar char="§"/>
        <a:tabLst/>
        <a:defRPr sz="1800" kern="1200">
          <a:solidFill>
            <a:schemeClr val="tx1"/>
          </a:solidFill>
          <a:latin typeface="+mn-lt"/>
          <a:ea typeface="Arial Unicode MS" pitchFamily="34" charset="-128"/>
          <a:cs typeface="Arial Unicode MS" pitchFamily="34" charset="-128"/>
        </a:defRPr>
      </a:lvl1pPr>
      <a:lvl2pPr marL="457200" indent="-228600" algn="l" defTabSz="457200"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Arial Unicode MS" pitchFamily="34" charset="-128"/>
          <a:cs typeface="+mn-cs"/>
        </a:defRPr>
      </a:lvl2pPr>
      <a:lvl3pPr marL="685800" indent="-228600" algn="l" defTabSz="457200" rtl="0" eaLnBrk="1" fontAlgn="base" hangingPunct="1">
        <a:spcBef>
          <a:spcPct val="20000"/>
        </a:spcBef>
        <a:spcAft>
          <a:spcPct val="0"/>
        </a:spcAft>
        <a:buClr>
          <a:schemeClr val="accent1"/>
        </a:buClr>
        <a:buFont typeface="Arial" charset="0"/>
        <a:buChar char="•"/>
        <a:defRPr sz="1400" kern="1200">
          <a:solidFill>
            <a:schemeClr val="tx1"/>
          </a:solidFill>
          <a:latin typeface="+mn-lt"/>
          <a:ea typeface="Arial Unicode MS" pitchFamily="34" charset="-128"/>
          <a:cs typeface="Arial Unicode MS" pitchFamily="34" charset="-128"/>
        </a:defRPr>
      </a:lvl3pPr>
      <a:lvl4pPr marL="914400" indent="-228600" algn="l" defTabSz="457200" rtl="0" eaLnBrk="1" fontAlgn="base" hangingPunct="1">
        <a:spcBef>
          <a:spcPct val="20000"/>
        </a:spcBef>
        <a:spcAft>
          <a:spcPct val="0"/>
        </a:spcAft>
        <a:buClr>
          <a:schemeClr val="tx1">
            <a:lumMod val="50000"/>
            <a:lumOff val="50000"/>
          </a:schemeClr>
        </a:buClr>
        <a:buFont typeface="Arial" charset="0"/>
        <a:buChar char="–"/>
        <a:defRPr sz="1200" kern="1200">
          <a:solidFill>
            <a:schemeClr val="tx1"/>
          </a:solidFill>
          <a:latin typeface="+mn-lt"/>
          <a:ea typeface="Arial Unicode MS" pitchFamily="34" charset="-128"/>
          <a:cs typeface="Arial Unicode MS" pitchFamily="34" charset="-128"/>
        </a:defRPr>
      </a:lvl4pPr>
      <a:lvl5pPr marL="1143000" indent="-228600" algn="l" defTabSz="457200" rtl="0" eaLnBrk="1" fontAlgn="base" hangingPunct="1">
        <a:spcBef>
          <a:spcPct val="20000"/>
        </a:spcBef>
        <a:spcAft>
          <a:spcPct val="0"/>
        </a:spcAft>
        <a:buClr>
          <a:schemeClr val="tx1">
            <a:lumMod val="50000"/>
            <a:lumOff val="50000"/>
          </a:schemeClr>
        </a:buClr>
        <a:buFont typeface="Arial" charset="0"/>
        <a:buChar char="»"/>
        <a:defRPr sz="1200" kern="1200">
          <a:solidFill>
            <a:schemeClr val="tx1"/>
          </a:solidFill>
          <a:latin typeface="+mn-lt"/>
          <a:ea typeface="Arial Unicode MS" pitchFamily="34" charset="-128"/>
          <a:cs typeface="Arial Unicode MS"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microsoft.com/office/2007/relationships/hdphoto" Target="../media/hdphoto3.wdp"/></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microsoft.com/office/2007/relationships/hdphoto" Target="../media/hdphoto4.wdp"/></Relationships>
</file>

<file path=ppt/slides/_rels/slide4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microsoft.com/office/2007/relationships/hdphoto" Target="../media/hdphoto5.wdp"/></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microsoft.com/office/2007/relationships/hdphoto" Target="../media/hdphoto6.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2.wdp"/></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microsoft.com/office/2007/relationships/hdphoto" Target="../media/hdphoto7.wdp"/></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microsoft.com/office/2007/relationships/hdphoto" Target="../media/hdphoto8.wdp"/></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microsoft.com/office/2007/relationships/hdphoto" Target="../media/hdphoto9.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microsoft.com/office/2007/relationships/hdphoto" Target="../media/hdphoto10.wdp"/></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microsoft.com/office/2007/relationships/hdphoto" Target="../media/hdphoto1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971800"/>
            <a:ext cx="7924800" cy="1371600"/>
          </a:xfrm>
        </p:spPr>
        <p:txBody>
          <a:bodyPr/>
          <a:lstStyle/>
          <a:p>
            <a:r>
              <a:rPr lang="en-US" sz="3600" dirty="0" smtClean="0"/>
              <a:t>Teaming Agreements: Competitive Discriminator or Legal Liability</a:t>
            </a:r>
            <a:endParaRPr lang="en-US" sz="3600" dirty="0"/>
          </a:p>
        </p:txBody>
      </p:sp>
      <p:sp>
        <p:nvSpPr>
          <p:cNvPr id="3" name="Subtitle 2"/>
          <p:cNvSpPr>
            <a:spLocks noGrp="1"/>
          </p:cNvSpPr>
          <p:nvPr>
            <p:ph type="subTitle" idx="1"/>
          </p:nvPr>
        </p:nvSpPr>
        <p:spPr>
          <a:xfrm>
            <a:off x="798513" y="4572000"/>
            <a:ext cx="5486400" cy="990600"/>
          </a:xfrm>
        </p:spPr>
        <p:txBody>
          <a:bodyPr/>
          <a:lstStyle/>
          <a:p>
            <a:r>
              <a:rPr lang="en-US" sz="2000" b="1" dirty="0"/>
              <a:t>Michael W. </a:t>
            </a:r>
            <a:r>
              <a:rPr lang="en-US" sz="2000" b="1" dirty="0" smtClean="0"/>
              <a:t>Mutek</a:t>
            </a:r>
          </a:p>
          <a:p>
            <a:r>
              <a:rPr lang="en-US" sz="1800" b="1" dirty="0" smtClean="0"/>
              <a:t>Senior Counsel</a:t>
            </a:r>
          </a:p>
          <a:p>
            <a:r>
              <a:rPr lang="en-US" sz="1800" b="1" dirty="0" smtClean="0"/>
              <a:t>Steptoe &amp; Johnson LLP</a:t>
            </a:r>
            <a:endParaRPr lang="en-US" sz="1800" b="1" dirty="0"/>
          </a:p>
          <a:p>
            <a:r>
              <a:rPr lang="en-US" b="1" dirty="0" smtClean="0">
                <a:solidFill>
                  <a:srgbClr val="971B2F"/>
                </a:solidFill>
              </a:rPr>
              <a:t>mmutek@steptoe.com</a:t>
            </a:r>
          </a:p>
          <a:p>
            <a:endParaRPr lang="en-US" b="1" dirty="0"/>
          </a:p>
          <a:p>
            <a:r>
              <a:rPr lang="en-US" b="1" dirty="0" smtClean="0"/>
              <a:t>March 7, 2018 </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09600"/>
            <a:ext cx="3555369"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6014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10</a:t>
            </a:fld>
            <a:endParaRPr dirty="0"/>
          </a:p>
        </p:txBody>
      </p:sp>
      <p:sp>
        <p:nvSpPr>
          <p:cNvPr id="4" name="TextBox 3"/>
          <p:cNvSpPr txBox="1"/>
          <p:nvPr/>
        </p:nvSpPr>
        <p:spPr>
          <a:xfrm>
            <a:off x="256854" y="446954"/>
            <a:ext cx="8458200" cy="5078313"/>
          </a:xfrm>
          <a:prstGeom prst="rect">
            <a:avLst/>
          </a:prstGeom>
          <a:noFill/>
        </p:spPr>
        <p:txBody>
          <a:bodyPr wrap="square" rtlCol="0">
            <a:spAutoFit/>
          </a:bodyPr>
          <a:lstStyle/>
          <a:p>
            <a:r>
              <a:rPr lang="en-US" sz="2000" b="1" dirty="0" smtClean="0">
                <a:solidFill>
                  <a:prstClr val="black"/>
                </a:solidFill>
              </a:rPr>
              <a:t>What are the Key Risks?</a:t>
            </a:r>
            <a:endParaRPr lang="en-US" sz="2000" b="1" dirty="0">
              <a:solidFill>
                <a:prstClr val="black"/>
              </a:solidFill>
            </a:endParaRPr>
          </a:p>
          <a:p>
            <a:endParaRPr lang="en-US" sz="2000" b="1" dirty="0">
              <a:solidFill>
                <a:prstClr val="black"/>
              </a:solidFill>
            </a:endParaRPr>
          </a:p>
          <a:p>
            <a:pPr marL="285750" indent="-285750">
              <a:buFont typeface="Arial" panose="020B0604020202020204" pitchFamily="34" charset="0"/>
              <a:buChar char="•"/>
            </a:pPr>
            <a:r>
              <a:rPr lang="en-US" b="1" dirty="0">
                <a:solidFill>
                  <a:prstClr val="black"/>
                </a:solidFill>
              </a:rPr>
              <a:t>The legal obligations may limit certain options. </a:t>
            </a:r>
          </a:p>
          <a:p>
            <a:pPr marL="285750" indent="-285750">
              <a:buFont typeface="Arial" panose="020B0604020202020204" pitchFamily="34" charset="0"/>
              <a:buChar char="•"/>
            </a:pPr>
            <a:endParaRPr lang="en-US" b="1" dirty="0">
              <a:solidFill>
                <a:prstClr val="black"/>
              </a:solidFill>
            </a:endParaRPr>
          </a:p>
          <a:p>
            <a:pPr marL="285750" indent="-285750">
              <a:buFont typeface="Arial" panose="020B0604020202020204" pitchFamily="34" charset="0"/>
              <a:buChar char="•"/>
            </a:pPr>
            <a:r>
              <a:rPr lang="en-US" b="1" dirty="0">
                <a:solidFill>
                  <a:prstClr val="black"/>
                </a:solidFill>
              </a:rPr>
              <a:t>For example, </a:t>
            </a:r>
          </a:p>
          <a:p>
            <a:pPr marL="285750" indent="-285750">
              <a:buFont typeface="Arial" panose="020B0604020202020204" pitchFamily="34" charset="0"/>
              <a:buChar char="•"/>
            </a:pPr>
            <a:endParaRPr lang="en-US" b="1" dirty="0">
              <a:solidFill>
                <a:prstClr val="black"/>
              </a:solidFill>
            </a:endParaRPr>
          </a:p>
          <a:p>
            <a:pPr marL="742950" lvl="1" indent="-285750">
              <a:buFont typeface="Arial" panose="020B0604020202020204" pitchFamily="34" charset="0"/>
              <a:buChar char="•"/>
            </a:pPr>
            <a:r>
              <a:rPr lang="en-US" b="1" dirty="0">
                <a:solidFill>
                  <a:prstClr val="black"/>
                </a:solidFill>
              </a:rPr>
              <a:t>the team arrangement may assure a source for certain work, a benefit, </a:t>
            </a:r>
            <a:endParaRPr lang="en-US" b="1" dirty="0" smtClean="0">
              <a:solidFill>
                <a:prstClr val="black"/>
              </a:solidFill>
            </a:endParaRPr>
          </a:p>
          <a:p>
            <a:pPr marL="742950" lvl="1" indent="-285750">
              <a:buFont typeface="Arial" panose="020B0604020202020204" pitchFamily="34" charset="0"/>
              <a:buChar char="•"/>
            </a:pPr>
            <a:r>
              <a:rPr lang="en-US" b="1" dirty="0" smtClean="0">
                <a:solidFill>
                  <a:prstClr val="black"/>
                </a:solidFill>
              </a:rPr>
              <a:t>but </a:t>
            </a:r>
            <a:r>
              <a:rPr lang="en-US" b="1" dirty="0"/>
              <a:t>may inhibit a later desire to “make” rather than “buy.” </a:t>
            </a:r>
          </a:p>
          <a:p>
            <a:pPr marL="742950" lvl="1"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The first reported teaming dispute involved a company who did not get a subcontract and there was a “make/buy” decision.</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a:t>The court in this 1964 case found that “team membership” on a team meant more than providing one company the opportunity to bid on a subcontract.</a:t>
            </a:r>
          </a:p>
          <a:p>
            <a:pPr lvl="1"/>
            <a:endParaRPr lang="en-US" b="1" dirty="0">
              <a:solidFill>
                <a:prstClr val="black"/>
              </a:solidFill>
            </a:endParaRPr>
          </a:p>
          <a:p>
            <a:pPr lvl="1"/>
            <a:r>
              <a:rPr lang="en-US" sz="1400" b="1" i="1" u="sng" dirty="0">
                <a:solidFill>
                  <a:prstClr val="black"/>
                </a:solidFill>
              </a:rPr>
              <a:t>Air Tech. Corp. v. General Elec. Co</a:t>
            </a:r>
            <a:r>
              <a:rPr lang="en-US" sz="1400" b="1" i="1" dirty="0">
                <a:solidFill>
                  <a:prstClr val="black"/>
                </a:solidFill>
              </a:rPr>
              <a:t>.</a:t>
            </a:r>
            <a:r>
              <a:rPr lang="en-US" sz="1400" b="1" dirty="0">
                <a:solidFill>
                  <a:prstClr val="black"/>
                </a:solidFill>
              </a:rPr>
              <a:t>, 199 N.E.2d 538, 547 (Mass. 1964).</a:t>
            </a:r>
            <a:endParaRPr lang="en-US" sz="1400" dirty="0">
              <a:solidFill>
                <a:prstClr val="black"/>
              </a:solidFill>
            </a:endParaRPr>
          </a:p>
        </p:txBody>
      </p:sp>
      <p:pic>
        <p:nvPicPr>
          <p:cNvPr id="83970"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81800" y="251370"/>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3032284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11</a:t>
            </a:fld>
            <a:endParaRPr lang="en-US" dirty="0"/>
          </a:p>
        </p:txBody>
      </p:sp>
      <p:sp>
        <p:nvSpPr>
          <p:cNvPr id="4" name="TextBox 3"/>
          <p:cNvSpPr txBox="1"/>
          <p:nvPr/>
        </p:nvSpPr>
        <p:spPr>
          <a:xfrm>
            <a:off x="228600" y="457200"/>
            <a:ext cx="8458200" cy="3170099"/>
          </a:xfrm>
          <a:prstGeom prst="rect">
            <a:avLst/>
          </a:prstGeom>
          <a:noFill/>
        </p:spPr>
        <p:txBody>
          <a:bodyPr wrap="square" rtlCol="0">
            <a:spAutoFit/>
          </a:bodyPr>
          <a:lstStyle/>
          <a:p>
            <a:r>
              <a:rPr lang="en-US" sz="2000" b="1" dirty="0" smtClean="0"/>
              <a:t>What are the Key Risks?</a:t>
            </a:r>
          </a:p>
          <a:p>
            <a:endParaRPr lang="en-US" dirty="0"/>
          </a:p>
          <a:p>
            <a:pPr marL="285750" indent="-285750">
              <a:buFont typeface="Arial" panose="020B0604020202020204" pitchFamily="34" charset="0"/>
              <a:buChar char="•"/>
            </a:pPr>
            <a:r>
              <a:rPr lang="en-US" b="1" dirty="0" smtClean="0"/>
              <a:t>Some may believe that forming a team — that may even include companies who also are competitors for other work — is without risk. </a:t>
            </a:r>
          </a:p>
          <a:p>
            <a:pPr marL="285750" indent="-285750">
              <a:buFont typeface="Arial" panose="020B0604020202020204" pitchFamily="34" charset="0"/>
              <a:buChar char="•"/>
            </a:pPr>
            <a:endParaRPr lang="en-US" b="1" dirty="0" smtClean="0"/>
          </a:p>
          <a:p>
            <a:pPr marL="742950" lvl="1" indent="-285750">
              <a:buFont typeface="Arial" panose="020B0604020202020204" pitchFamily="34" charset="0"/>
              <a:buChar char="•"/>
            </a:pPr>
            <a:r>
              <a:rPr lang="en-US" b="1" dirty="0"/>
              <a:t>N</a:t>
            </a:r>
            <a:r>
              <a:rPr lang="en-US" b="1" dirty="0" smtClean="0"/>
              <a:t>ot the case! </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The formation of a team presents both opportunities and challenges. </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smtClean="0"/>
              <a:t>Approach such a “marriage of convenience” carefully. </a:t>
            </a:r>
          </a:p>
          <a:p>
            <a:pPr marL="285750" indent="-285750">
              <a:buFont typeface="Arial" panose="020B0604020202020204" pitchFamily="34" charset="0"/>
              <a:buChar char="•"/>
            </a:pPr>
            <a:endParaRPr lang="en-US" b="1" dirty="0"/>
          </a:p>
        </p:txBody>
      </p:sp>
      <p:pic>
        <p:nvPicPr>
          <p:cNvPr id="31746"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86401" y="3531050"/>
            <a:ext cx="3236360" cy="2427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2820668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12</a:t>
            </a:fld>
            <a:endParaRPr lang="en-US" dirty="0"/>
          </a:p>
        </p:txBody>
      </p:sp>
      <p:sp>
        <p:nvSpPr>
          <p:cNvPr id="4" name="TextBox 3"/>
          <p:cNvSpPr txBox="1"/>
          <p:nvPr/>
        </p:nvSpPr>
        <p:spPr>
          <a:xfrm>
            <a:off x="228600" y="457200"/>
            <a:ext cx="8458200" cy="3170099"/>
          </a:xfrm>
          <a:prstGeom prst="rect">
            <a:avLst/>
          </a:prstGeom>
          <a:noFill/>
        </p:spPr>
        <p:txBody>
          <a:bodyPr wrap="square" rtlCol="0">
            <a:spAutoFit/>
          </a:bodyPr>
          <a:lstStyle/>
          <a:p>
            <a:r>
              <a:rPr lang="en-US" sz="2000" b="1" dirty="0" smtClean="0"/>
              <a:t>What are the Key Risks?</a:t>
            </a:r>
          </a:p>
          <a:p>
            <a:endParaRPr lang="en-US" dirty="0"/>
          </a:p>
          <a:p>
            <a:pPr marL="285750" indent="-285750">
              <a:buFont typeface="Arial" panose="020B0604020202020204" pitchFamily="34" charset="0"/>
              <a:buChar char="•"/>
            </a:pPr>
            <a:r>
              <a:rPr lang="en-US" b="1" dirty="0" smtClean="0"/>
              <a:t>Companies in a team arrangement may possess legal rights and expectations which, if unfulfilled, can give rise to</a:t>
            </a:r>
          </a:p>
          <a:p>
            <a:pPr marL="285750" indent="-285750">
              <a:buFont typeface="Arial" panose="020B0604020202020204" pitchFamily="34" charset="0"/>
              <a:buChar char="•"/>
            </a:pPr>
            <a:endParaRPr lang="en-US" b="1" dirty="0" smtClean="0"/>
          </a:p>
          <a:p>
            <a:pPr marL="742950" lvl="1" indent="-285750">
              <a:buFont typeface="Wingdings" panose="05000000000000000000" pitchFamily="2" charset="2"/>
              <a:buChar char="ü"/>
            </a:pPr>
            <a:r>
              <a:rPr lang="en-US" b="1" dirty="0" smtClean="0"/>
              <a:t>disputes, </a:t>
            </a:r>
          </a:p>
          <a:p>
            <a:pPr marL="742950" lvl="1" indent="-285750">
              <a:buFont typeface="Wingdings" panose="05000000000000000000" pitchFamily="2" charset="2"/>
              <a:buChar char="ü"/>
            </a:pPr>
            <a:r>
              <a:rPr lang="en-US" b="1" dirty="0" smtClean="0"/>
              <a:t>claims, and </a:t>
            </a:r>
          </a:p>
          <a:p>
            <a:pPr marL="742950" lvl="1" indent="-285750">
              <a:buFont typeface="Wingdings" panose="05000000000000000000" pitchFamily="2" charset="2"/>
              <a:buChar char="ü"/>
            </a:pPr>
            <a:r>
              <a:rPr lang="en-US" b="1" dirty="0" smtClean="0"/>
              <a:t>legal actions. </a:t>
            </a:r>
          </a:p>
          <a:p>
            <a:pPr marL="742950" lvl="1" indent="-285750">
              <a:buFont typeface="Wingdings" panose="05000000000000000000" pitchFamily="2" charset="2"/>
              <a:buChar char="ü"/>
            </a:pPr>
            <a:endParaRPr lang="en-US" b="1" dirty="0"/>
          </a:p>
          <a:p>
            <a:pPr marL="285750" indent="-285750">
              <a:buFont typeface="Arial" panose="020B0604020202020204" pitchFamily="34" charset="0"/>
              <a:buChar char="•"/>
            </a:pPr>
            <a:r>
              <a:rPr lang="en-US" b="1" i="1" u="sng" dirty="0" smtClean="0"/>
              <a:t>Can be a discriminator, but can be a liability</a:t>
            </a:r>
            <a:r>
              <a:rPr lang="en-US" b="1" dirty="0" smtClean="0"/>
              <a:t> – </a:t>
            </a:r>
            <a:r>
              <a:rPr lang="en-US" b="1" dirty="0"/>
              <a:t> </a:t>
            </a:r>
            <a:r>
              <a:rPr lang="en-US" b="1" dirty="0" smtClean="0"/>
              <a:t>your teammate’s responsibility and past performance will be evaluated.</a:t>
            </a:r>
            <a:endParaRPr lang="en-US" b="1" dirty="0"/>
          </a:p>
        </p:txBody>
      </p:sp>
      <p:pic>
        <p:nvPicPr>
          <p:cNvPr id="3074"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7400" y="3581400"/>
            <a:ext cx="2764739" cy="218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2047513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13</a:t>
            </a:fld>
            <a:endParaRPr lang="en-US" dirty="0"/>
          </a:p>
        </p:txBody>
      </p:sp>
      <p:sp>
        <p:nvSpPr>
          <p:cNvPr id="4" name="TextBox 3"/>
          <p:cNvSpPr txBox="1"/>
          <p:nvPr/>
        </p:nvSpPr>
        <p:spPr>
          <a:xfrm>
            <a:off x="228600" y="457200"/>
            <a:ext cx="8458200" cy="3754874"/>
          </a:xfrm>
          <a:prstGeom prst="rect">
            <a:avLst/>
          </a:prstGeom>
          <a:noFill/>
        </p:spPr>
        <p:txBody>
          <a:bodyPr wrap="square" rtlCol="0">
            <a:spAutoFit/>
          </a:bodyPr>
          <a:lstStyle/>
          <a:p>
            <a:r>
              <a:rPr lang="en-US" sz="2000" b="1" dirty="0" smtClean="0"/>
              <a:t>Alternatives?</a:t>
            </a:r>
          </a:p>
          <a:p>
            <a:endParaRPr lang="en-US" sz="2000" b="1" dirty="0" smtClean="0"/>
          </a:p>
          <a:p>
            <a:endParaRPr lang="en-US" dirty="0"/>
          </a:p>
          <a:p>
            <a:pPr marL="285750" indent="-285750">
              <a:buFont typeface="Arial" panose="020B0604020202020204" pitchFamily="34" charset="0"/>
              <a:buChar char="•"/>
            </a:pPr>
            <a:r>
              <a:rPr lang="en-US" b="1" dirty="0" smtClean="0"/>
              <a:t>The first question to ask is whether a post award subcontract or purchase order will suffice. </a:t>
            </a:r>
          </a:p>
          <a:p>
            <a:pPr marL="285750" indent="-285750">
              <a:buFont typeface="Arial" panose="020B0604020202020204" pitchFamily="34" charset="0"/>
              <a:buChar char="•"/>
            </a:pPr>
            <a:endParaRPr lang="en-US" b="1" dirty="0" smtClean="0"/>
          </a:p>
          <a:p>
            <a:pPr marL="742950" lvl="1" indent="-285750">
              <a:buFont typeface="Arial" panose="020B0604020202020204" pitchFamily="34" charset="0"/>
              <a:buChar char="•"/>
            </a:pPr>
            <a:r>
              <a:rPr lang="en-US" b="1" dirty="0" smtClean="0"/>
              <a:t>In many cases, that is all that is required to work together. </a:t>
            </a:r>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smtClean="0"/>
              <a:t>Teammates may desire the comfort of an alliance.</a:t>
            </a:r>
          </a:p>
          <a:p>
            <a:pPr marL="742950" lvl="1"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Frequency of teaming indicates that companies desire a stronger bond and commitment. </a:t>
            </a:r>
          </a:p>
          <a:p>
            <a:pPr marL="285750" indent="-285750">
              <a:buFont typeface="Arial" panose="020B0604020202020204" pitchFamily="34" charset="0"/>
              <a:buChar char="•"/>
            </a:pPr>
            <a:endParaRPr lang="en-US" b="1" dirty="0" smtClean="0"/>
          </a:p>
        </p:txBody>
      </p:sp>
      <p:pic>
        <p:nvPicPr>
          <p:cNvPr id="81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114800"/>
            <a:ext cx="3515558" cy="1388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2217289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14</a:t>
            </a:fld>
            <a:endParaRPr lang="en-US" dirty="0"/>
          </a:p>
        </p:txBody>
      </p:sp>
      <p:sp>
        <p:nvSpPr>
          <p:cNvPr id="4" name="TextBox 3"/>
          <p:cNvSpPr txBox="1"/>
          <p:nvPr/>
        </p:nvSpPr>
        <p:spPr>
          <a:xfrm>
            <a:off x="228600" y="304800"/>
            <a:ext cx="8610600" cy="3447098"/>
          </a:xfrm>
          <a:prstGeom prst="rect">
            <a:avLst/>
          </a:prstGeom>
          <a:noFill/>
        </p:spPr>
        <p:txBody>
          <a:bodyPr wrap="square" rtlCol="0">
            <a:spAutoFit/>
          </a:bodyPr>
          <a:lstStyle/>
          <a:p>
            <a:r>
              <a:rPr lang="en-US" sz="2000" b="1" dirty="0" smtClean="0"/>
              <a:t>2.  The FAR Framework</a:t>
            </a:r>
          </a:p>
          <a:p>
            <a:endParaRPr lang="en-US" b="1" dirty="0"/>
          </a:p>
          <a:p>
            <a:r>
              <a:rPr lang="en-US" b="1" dirty="0" smtClean="0"/>
              <a:t>Subpart 9.6 — “Contractor Team Arrangements” </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a:t>S</a:t>
            </a:r>
            <a:r>
              <a:rPr lang="en-US" b="1" dirty="0" smtClean="0"/>
              <a:t>upports contractor team arrangements – </a:t>
            </a:r>
          </a:p>
          <a:p>
            <a:pPr marL="742950" lvl="1" indent="-285750">
              <a:buFont typeface="Arial" panose="020B0604020202020204" pitchFamily="34" charset="0"/>
              <a:buChar char="•"/>
            </a:pPr>
            <a:endParaRPr lang="en-US" b="1" dirty="0"/>
          </a:p>
          <a:p>
            <a:pPr marL="1200150" lvl="2" indent="-285750">
              <a:buFont typeface="Arial" panose="020B0604020202020204" pitchFamily="34" charset="0"/>
              <a:buChar char="•"/>
            </a:pPr>
            <a:r>
              <a:rPr lang="en-US" b="1" dirty="0" smtClean="0"/>
              <a:t>When the teaming partners complement each other’s capabilities and offer the Government the best combination of performance, cost and delivery. </a:t>
            </a:r>
          </a:p>
          <a:p>
            <a:pPr marL="742950" lvl="1" indent="-285750">
              <a:buFont typeface="Arial" panose="020B0604020202020204" pitchFamily="34" charset="0"/>
              <a:buChar char="•"/>
            </a:pPr>
            <a:endParaRPr lang="en-US" b="1" dirty="0" smtClean="0"/>
          </a:p>
          <a:p>
            <a:pPr marL="742950" lvl="1" indent="-285750">
              <a:buFont typeface="Arial" panose="020B0604020202020204" pitchFamily="34" charset="0"/>
              <a:buChar char="•"/>
            </a:pPr>
            <a:r>
              <a:rPr lang="en-US" b="1" dirty="0" smtClean="0"/>
              <a:t>The Government can hold the prime contractor fully responsible for contract performance. </a:t>
            </a:r>
            <a:endParaRPr lang="en-US" dirty="0" smtClean="0"/>
          </a:p>
        </p:txBody>
      </p:sp>
      <p:pic>
        <p:nvPicPr>
          <p:cNvPr id="32770"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5200" y="3505200"/>
            <a:ext cx="245999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3361487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15</a:t>
            </a:fld>
            <a:endParaRPr lang="en-US" dirty="0"/>
          </a:p>
        </p:txBody>
      </p:sp>
      <p:sp>
        <p:nvSpPr>
          <p:cNvPr id="4" name="TextBox 3"/>
          <p:cNvSpPr txBox="1"/>
          <p:nvPr/>
        </p:nvSpPr>
        <p:spPr>
          <a:xfrm>
            <a:off x="228600" y="457200"/>
            <a:ext cx="8458200" cy="3724096"/>
          </a:xfrm>
          <a:prstGeom prst="rect">
            <a:avLst/>
          </a:prstGeom>
          <a:noFill/>
        </p:spPr>
        <p:txBody>
          <a:bodyPr wrap="square" rtlCol="0">
            <a:spAutoFit/>
          </a:bodyPr>
          <a:lstStyle/>
          <a:p>
            <a:r>
              <a:rPr lang="en-US" sz="2000" b="1" dirty="0" smtClean="0"/>
              <a:t>Subpart 9.6 — “Contractor Team Arrangements” </a:t>
            </a:r>
          </a:p>
          <a:p>
            <a:pPr marL="285750" indent="-285750">
              <a:buFont typeface="Arial" panose="020B0604020202020204" pitchFamily="34" charset="0"/>
              <a:buChar char="•"/>
            </a:pPr>
            <a:endParaRPr lang="en-US" b="1" dirty="0"/>
          </a:p>
          <a:p>
            <a:r>
              <a:rPr lang="en-US" b="1" i="1" dirty="0" smtClean="0"/>
              <a:t>9.601 Definition.</a:t>
            </a:r>
          </a:p>
          <a:p>
            <a:pPr marL="285750" indent="-285750">
              <a:buFont typeface="Arial" panose="020B0604020202020204" pitchFamily="34" charset="0"/>
              <a:buChar char="•"/>
            </a:pPr>
            <a:endParaRPr lang="en-US" b="1" i="1" dirty="0" smtClean="0"/>
          </a:p>
          <a:p>
            <a:r>
              <a:rPr lang="en-US" b="1" i="1" dirty="0" smtClean="0"/>
              <a:t>“Contractor team arrangement,” as used in this subpart, means an  arrangement in which—</a:t>
            </a:r>
          </a:p>
          <a:p>
            <a:pPr lvl="1"/>
            <a:endParaRPr lang="en-US" b="1" i="1" dirty="0" smtClean="0"/>
          </a:p>
          <a:p>
            <a:pPr marL="800100" lvl="1" indent="-342900">
              <a:buAutoNum type="arabicParenBoth"/>
            </a:pPr>
            <a:r>
              <a:rPr lang="en-US" b="1" i="1" dirty="0" smtClean="0"/>
              <a:t>Two or more companies form a partnership or joint venture to act as a potential prime contractor; or</a:t>
            </a:r>
          </a:p>
          <a:p>
            <a:pPr marL="800100" lvl="1" indent="-342900">
              <a:buAutoNum type="arabicParenBoth"/>
            </a:pPr>
            <a:endParaRPr lang="en-US" b="1" i="1" dirty="0" smtClean="0"/>
          </a:p>
          <a:p>
            <a:pPr marL="801688" lvl="1" indent="-344488"/>
            <a:r>
              <a:rPr lang="en-US" b="1" i="1" dirty="0" smtClean="0"/>
              <a:t>(2) A potential prime contractor agrees with one or more other companies to have them act as its subcontractors under a specified Government contract or acquisition program</a:t>
            </a:r>
            <a:r>
              <a:rPr lang="en-US" b="1" dirty="0" smtClean="0"/>
              <a:t>.</a:t>
            </a:r>
            <a:endParaRPr lang="en-US" dirty="0" smtClean="0"/>
          </a:p>
        </p:txBody>
      </p:sp>
      <p:pic>
        <p:nvPicPr>
          <p:cNvPr id="44034" name="Picture 2" descr="C:\Users\mmutek\AppData\Local\Microsoft\Windows\Temporary Internet Files\Content.IE5\CNDE9ZWD\team_puzzle1[1].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91217" y="4152186"/>
            <a:ext cx="2490152" cy="1867614"/>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3443221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16</a:t>
            </a:fld>
            <a:endParaRPr lang="en-US" dirty="0"/>
          </a:p>
        </p:txBody>
      </p:sp>
      <p:sp>
        <p:nvSpPr>
          <p:cNvPr id="4" name="TextBox 3"/>
          <p:cNvSpPr txBox="1"/>
          <p:nvPr/>
        </p:nvSpPr>
        <p:spPr>
          <a:xfrm>
            <a:off x="228600" y="304800"/>
            <a:ext cx="8458200" cy="5386090"/>
          </a:xfrm>
          <a:prstGeom prst="rect">
            <a:avLst/>
          </a:prstGeom>
          <a:noFill/>
        </p:spPr>
        <p:txBody>
          <a:bodyPr wrap="square" rtlCol="0">
            <a:spAutoFit/>
          </a:bodyPr>
          <a:lstStyle/>
          <a:p>
            <a:r>
              <a:rPr lang="en-US" sz="2000" b="1" dirty="0" smtClean="0"/>
              <a:t>Subpart 9.6 — “Contractor Team Arrangements” </a:t>
            </a:r>
          </a:p>
          <a:p>
            <a:endParaRPr lang="en-US" dirty="0"/>
          </a:p>
          <a:p>
            <a:r>
              <a:rPr lang="en-US" b="1" i="1" dirty="0" smtClean="0"/>
              <a:t>9.602 General.</a:t>
            </a:r>
          </a:p>
          <a:p>
            <a:pPr marL="285750" indent="-285750">
              <a:buFont typeface="Arial" panose="020B0604020202020204" pitchFamily="34" charset="0"/>
              <a:buChar char="•"/>
            </a:pPr>
            <a:endParaRPr lang="en-US" b="1" i="1" dirty="0" smtClean="0"/>
          </a:p>
          <a:p>
            <a:r>
              <a:rPr lang="en-US" b="1" i="1" dirty="0" smtClean="0"/>
              <a:t>(a) Contractor team arrangements may be desirable from both a Government and industry standpoint in order to enable the companies involved to—</a:t>
            </a:r>
          </a:p>
          <a:p>
            <a:endParaRPr lang="en-US" b="1" i="1" dirty="0" smtClean="0"/>
          </a:p>
          <a:p>
            <a:pPr lvl="1"/>
            <a:r>
              <a:rPr lang="en-US" b="1" i="1" dirty="0" smtClean="0">
                <a:solidFill>
                  <a:schemeClr val="accent1"/>
                </a:solidFill>
              </a:rPr>
              <a:t>(1) Complement each other’s unique capabilities; and</a:t>
            </a:r>
          </a:p>
          <a:p>
            <a:pPr lvl="1"/>
            <a:r>
              <a:rPr lang="en-US" b="1" i="1" dirty="0" smtClean="0">
                <a:solidFill>
                  <a:schemeClr val="accent1"/>
                </a:solidFill>
              </a:rPr>
              <a:t>(2) Offer the Government the best combination of performance, cost, and delivery for the system or product being acquired.</a:t>
            </a:r>
          </a:p>
          <a:p>
            <a:endParaRPr lang="en-US" b="1" i="1" dirty="0" smtClean="0"/>
          </a:p>
          <a:p>
            <a:r>
              <a:rPr lang="en-US" b="1" i="1" dirty="0" smtClean="0"/>
              <a:t>(b) Contractor team arrangements may be particularly appropriate in complex research and development acquisitions, but may be used in other appropriate acquisitions, including production.</a:t>
            </a:r>
          </a:p>
          <a:p>
            <a:endParaRPr lang="en-US" b="1" i="1" dirty="0" smtClean="0"/>
          </a:p>
          <a:p>
            <a:r>
              <a:rPr lang="en-US" b="1" i="1" dirty="0" smtClean="0"/>
              <a:t>(c) The companies involved normally form a contractor team arrangement before submitting an offer. However, they may enter into an arrangement later in the acquisition process, including after contract award.</a:t>
            </a:r>
            <a:endParaRPr lang="en-US" dirty="0" smtClean="0"/>
          </a:p>
        </p:txBody>
      </p:sp>
      <p:pic>
        <p:nvPicPr>
          <p:cNvPr id="29698"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24800" y="290945"/>
            <a:ext cx="1018309" cy="146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2279954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17</a:t>
            </a:fld>
            <a:endParaRPr lang="en-US" dirty="0"/>
          </a:p>
        </p:txBody>
      </p:sp>
      <p:sp>
        <p:nvSpPr>
          <p:cNvPr id="4" name="TextBox 3"/>
          <p:cNvSpPr txBox="1"/>
          <p:nvPr/>
        </p:nvSpPr>
        <p:spPr>
          <a:xfrm>
            <a:off x="228600" y="457200"/>
            <a:ext cx="8458200" cy="3170099"/>
          </a:xfrm>
          <a:prstGeom prst="rect">
            <a:avLst/>
          </a:prstGeom>
          <a:noFill/>
        </p:spPr>
        <p:txBody>
          <a:bodyPr wrap="square" rtlCol="0">
            <a:spAutoFit/>
          </a:bodyPr>
          <a:lstStyle/>
          <a:p>
            <a:r>
              <a:rPr lang="en-US" sz="2000" b="1" dirty="0" smtClean="0"/>
              <a:t>Subpart 9.6 — “Contractor Team Arrangements” </a:t>
            </a:r>
          </a:p>
          <a:p>
            <a:endParaRPr lang="en-US" b="1" i="1" dirty="0" smtClean="0"/>
          </a:p>
          <a:p>
            <a:endParaRPr lang="en-US" b="1" i="1" dirty="0"/>
          </a:p>
          <a:p>
            <a:r>
              <a:rPr lang="en-US" b="1" i="1" dirty="0" smtClean="0"/>
              <a:t>9.603 Policy.</a:t>
            </a:r>
          </a:p>
          <a:p>
            <a:pPr marL="285750" indent="-285750">
              <a:buFont typeface="Arial" panose="020B0604020202020204" pitchFamily="34" charset="0"/>
              <a:buChar char="•"/>
            </a:pPr>
            <a:endParaRPr lang="en-US" b="1" i="1" dirty="0" smtClean="0"/>
          </a:p>
          <a:p>
            <a:r>
              <a:rPr lang="en-US" b="1" i="1" dirty="0" smtClean="0">
                <a:solidFill>
                  <a:schemeClr val="accent1"/>
                </a:solidFill>
              </a:rPr>
              <a:t>The Government will recognize the integrity and validity of contractor team arrangements</a:t>
            </a:r>
            <a:r>
              <a:rPr lang="en-US" b="1" i="1" dirty="0" smtClean="0"/>
              <a:t>; provided, the arrangements are identified and company relationships are fully disclosed in an offer or, for arrangements entered into after submission of an offer, before the arrangement becomes effective. </a:t>
            </a:r>
            <a:r>
              <a:rPr lang="en-US" b="1" i="1" dirty="0" smtClean="0">
                <a:solidFill>
                  <a:schemeClr val="accent1"/>
                </a:solidFill>
              </a:rPr>
              <a:t>The Government will not normally require or encourage the dissolution of contractor team arrangements</a:t>
            </a:r>
            <a:r>
              <a:rPr lang="en-US" b="1" i="1" dirty="0" smtClean="0"/>
              <a:t>. </a:t>
            </a:r>
            <a:endParaRPr lang="en-US" dirty="0" smtClean="0"/>
          </a:p>
        </p:txBody>
      </p:sp>
      <p:pic>
        <p:nvPicPr>
          <p:cNvPr id="45058" name="Picture 2" descr="C:\Users\mmutek\AppData\Local\Microsoft\Windows\Temporary Internet Files\Content.IE5\CNDE9ZWD\team-building1[1].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18944" y="3648160"/>
            <a:ext cx="2477512" cy="2388293"/>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1812053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18</a:t>
            </a:fld>
            <a:endParaRPr lang="en-US" dirty="0"/>
          </a:p>
        </p:txBody>
      </p:sp>
      <p:sp>
        <p:nvSpPr>
          <p:cNvPr id="4" name="TextBox 3"/>
          <p:cNvSpPr txBox="1"/>
          <p:nvPr/>
        </p:nvSpPr>
        <p:spPr>
          <a:xfrm>
            <a:off x="228600" y="457200"/>
            <a:ext cx="8458200" cy="5262979"/>
          </a:xfrm>
          <a:prstGeom prst="rect">
            <a:avLst/>
          </a:prstGeom>
          <a:noFill/>
        </p:spPr>
        <p:txBody>
          <a:bodyPr wrap="square" rtlCol="0">
            <a:spAutoFit/>
          </a:bodyPr>
          <a:lstStyle/>
          <a:p>
            <a:r>
              <a:rPr lang="en-US" sz="2000" b="1" dirty="0" smtClean="0"/>
              <a:t>Subpart 9.6 — “Contractor Team Arrangements” </a:t>
            </a:r>
          </a:p>
          <a:p>
            <a:endParaRPr lang="en-US" dirty="0"/>
          </a:p>
          <a:p>
            <a:r>
              <a:rPr lang="en-US" b="1" i="1" dirty="0" smtClean="0"/>
              <a:t>9.604 Limitations.</a:t>
            </a:r>
          </a:p>
          <a:p>
            <a:endParaRPr lang="en-US" b="1" i="1" dirty="0" smtClean="0"/>
          </a:p>
          <a:p>
            <a:r>
              <a:rPr lang="en-US" b="1" i="1" dirty="0" smtClean="0"/>
              <a:t>Nothing in this subpart authorizes contractor team arrangements in violation of antitrust statutes or limits the Government’s rights to—</a:t>
            </a:r>
          </a:p>
          <a:p>
            <a:endParaRPr lang="en-US" b="1" i="1" dirty="0" smtClean="0"/>
          </a:p>
          <a:p>
            <a:pPr marL="342900" indent="-342900">
              <a:buAutoNum type="alphaLcParenBoth"/>
            </a:pPr>
            <a:r>
              <a:rPr lang="en-US" sz="1600" b="1" i="1" dirty="0" smtClean="0"/>
              <a:t>Require consent to subcontracts (see Subpart 44.2); </a:t>
            </a:r>
          </a:p>
          <a:p>
            <a:pPr marL="342900" indent="-342900">
              <a:buAutoNum type="alphaLcParenBoth"/>
            </a:pPr>
            <a:endParaRPr lang="en-US" sz="1600" b="1" i="1" dirty="0" smtClean="0"/>
          </a:p>
          <a:p>
            <a:r>
              <a:rPr lang="en-US" sz="1600" b="1" i="1" dirty="0" smtClean="0"/>
              <a:t>(b) Determine, on the basis of the stated contractor team arrangement, the responsibility of the prime contractor (see Subpart 9.1); </a:t>
            </a:r>
          </a:p>
          <a:p>
            <a:endParaRPr lang="en-US" sz="1600" b="1" i="1" dirty="0" smtClean="0"/>
          </a:p>
          <a:p>
            <a:r>
              <a:rPr lang="en-US" sz="1600" b="1" i="1" dirty="0" smtClean="0"/>
              <a:t>(c) Provide to the prime contractor data rights owned or controlled by the Government;</a:t>
            </a:r>
          </a:p>
          <a:p>
            <a:endParaRPr lang="en-US" sz="1600" b="1" i="1" dirty="0" smtClean="0"/>
          </a:p>
          <a:p>
            <a:r>
              <a:rPr lang="en-US" sz="1600" b="1" i="1" dirty="0" smtClean="0"/>
              <a:t>(d) Pursue its policies on competitive contracting, subcontracting, and component breakout after initial production or at any other time; and</a:t>
            </a:r>
          </a:p>
          <a:p>
            <a:endParaRPr lang="en-US" sz="1600" b="1" i="1" dirty="0" smtClean="0"/>
          </a:p>
          <a:p>
            <a:r>
              <a:rPr lang="en-US" sz="1600" b="1" i="1" dirty="0" smtClean="0"/>
              <a:t>(e) </a:t>
            </a:r>
            <a:r>
              <a:rPr lang="en-US" sz="1600" b="1" i="1" dirty="0" smtClean="0">
                <a:solidFill>
                  <a:schemeClr val="accent1"/>
                </a:solidFill>
              </a:rPr>
              <a:t>Hold the prime contractor fully responsible for contract performance, regardless of any team arrangement between the prime contractor and its subcontractors</a:t>
            </a:r>
            <a:r>
              <a:rPr lang="en-US" sz="1600" b="1" i="1" dirty="0" smtClean="0"/>
              <a:t>.</a:t>
            </a:r>
            <a:endParaRPr lang="en-US" sz="1600" dirty="0" smtClean="0"/>
          </a:p>
        </p:txBody>
      </p:sp>
      <p:pic>
        <p:nvPicPr>
          <p:cNvPr id="82946"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96494" y="152400"/>
            <a:ext cx="2342706" cy="1481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121479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19</a:t>
            </a:fld>
            <a:endParaRPr lang="en-US" dirty="0"/>
          </a:p>
        </p:txBody>
      </p:sp>
      <p:sp>
        <p:nvSpPr>
          <p:cNvPr id="4" name="TextBox 3"/>
          <p:cNvSpPr txBox="1"/>
          <p:nvPr/>
        </p:nvSpPr>
        <p:spPr>
          <a:xfrm>
            <a:off x="304800" y="381000"/>
            <a:ext cx="8458200" cy="5663089"/>
          </a:xfrm>
          <a:prstGeom prst="rect">
            <a:avLst/>
          </a:prstGeom>
          <a:noFill/>
        </p:spPr>
        <p:txBody>
          <a:bodyPr wrap="square" rtlCol="0">
            <a:spAutoFit/>
          </a:bodyPr>
          <a:lstStyle/>
          <a:p>
            <a:r>
              <a:rPr lang="en-US" sz="2000" b="1" dirty="0" smtClean="0"/>
              <a:t>Additional FAR Coverage</a:t>
            </a:r>
          </a:p>
          <a:p>
            <a:endParaRPr lang="en-US" dirty="0"/>
          </a:p>
          <a:p>
            <a:r>
              <a:rPr lang="en-US" b="1" i="1" dirty="0" smtClean="0"/>
              <a:t>FAR Subpart </a:t>
            </a:r>
            <a:r>
              <a:rPr lang="en-US" b="1" i="1" u="sng" dirty="0"/>
              <a:t>2.1</a:t>
            </a:r>
            <a:r>
              <a:rPr lang="en-US" b="1" i="1" dirty="0"/>
              <a:t> </a:t>
            </a:r>
            <a:r>
              <a:rPr lang="en-US" b="1" i="1" dirty="0" smtClean="0"/>
              <a:t>[not 9.6] – </a:t>
            </a:r>
            <a:r>
              <a:rPr lang="en-US" b="1" i="1" dirty="0"/>
              <a:t>Definitions.</a:t>
            </a:r>
            <a:endParaRPr lang="en-US" b="1" i="1" dirty="0" smtClean="0"/>
          </a:p>
          <a:p>
            <a:endParaRPr lang="en-US" b="1" i="1" dirty="0" smtClean="0"/>
          </a:p>
          <a:p>
            <a:r>
              <a:rPr lang="en-US" sz="1600" b="1" i="1" dirty="0"/>
              <a:t>“Small Business Teaming Arrangement”--</a:t>
            </a:r>
          </a:p>
          <a:p>
            <a:endParaRPr lang="en-US" sz="1600" b="1" i="1" dirty="0"/>
          </a:p>
          <a:p>
            <a:r>
              <a:rPr lang="en-US" sz="1600" b="1" i="1" dirty="0"/>
              <a:t>(1) Means an arrangement where--</a:t>
            </a:r>
          </a:p>
          <a:p>
            <a:endParaRPr lang="en-US" sz="1600" b="1" i="1" dirty="0"/>
          </a:p>
          <a:p>
            <a:pPr lvl="1"/>
            <a:r>
              <a:rPr lang="en-US" sz="1600" b="1" i="1" dirty="0"/>
              <a:t>(i) Two or more small business concerns have formed a joint venture; or</a:t>
            </a:r>
          </a:p>
          <a:p>
            <a:pPr lvl="1"/>
            <a:endParaRPr lang="en-US" sz="1600" b="1" i="1" dirty="0"/>
          </a:p>
          <a:p>
            <a:pPr lvl="1"/>
            <a:r>
              <a:rPr lang="en-US" sz="1600" b="1" i="1" dirty="0"/>
              <a:t>(ii) A small business offeror agrees with one or more other small business concerns to have them act as its subcontractors under a specified Government contract. A Small Business Teaming Arrangement between the offeror and its small business subcontractor(s) exists through a written agreement between the parties that--</a:t>
            </a:r>
          </a:p>
          <a:p>
            <a:endParaRPr lang="en-US" sz="1600" b="1" i="1" dirty="0"/>
          </a:p>
          <a:p>
            <a:pPr lvl="2"/>
            <a:r>
              <a:rPr lang="en-US" sz="1600" b="1" i="1" dirty="0"/>
              <a:t>(A) Is specifically referred to as a “Small Business Teaming Arrangement”; and</a:t>
            </a:r>
          </a:p>
          <a:p>
            <a:pPr lvl="2"/>
            <a:endParaRPr lang="en-US" sz="1600" b="1" i="1" dirty="0"/>
          </a:p>
          <a:p>
            <a:pPr lvl="2"/>
            <a:r>
              <a:rPr lang="en-US" sz="1600" b="1" i="1" dirty="0"/>
              <a:t>(B) Sets forth the different responsibilities, roles, and percentages (or other allocations) of work as it relates to the acquisition;</a:t>
            </a:r>
          </a:p>
          <a:p>
            <a:endParaRPr lang="en-US" sz="1600" i="1" dirty="0"/>
          </a:p>
        </p:txBody>
      </p:sp>
      <p:pic>
        <p:nvPicPr>
          <p:cNvPr id="10243"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29400" y="198552"/>
            <a:ext cx="2286000" cy="2144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742040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57200"/>
            <a:ext cx="1038225"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2137" y="304800"/>
            <a:ext cx="8915400" cy="5724644"/>
          </a:xfrm>
          <a:prstGeom prst="rect">
            <a:avLst/>
          </a:prstGeom>
        </p:spPr>
        <p:txBody>
          <a:bodyPr wrap="square">
            <a:spAutoFit/>
          </a:bodyPr>
          <a:lstStyle/>
          <a:p>
            <a:endParaRPr lang="en-US" dirty="0" smtClean="0"/>
          </a:p>
          <a:p>
            <a:r>
              <a:rPr lang="en-US" b="1" dirty="0" smtClean="0">
                <a:solidFill>
                  <a:schemeClr val="accent1"/>
                </a:solidFill>
              </a:rPr>
              <a:t>Michael W. Mutek       </a:t>
            </a:r>
            <a:r>
              <a:rPr lang="en-US" b="1" dirty="0" smtClean="0"/>
              <a:t>		</a:t>
            </a:r>
            <a:r>
              <a:rPr lang="en-US" sz="1400" b="1" dirty="0" smtClean="0"/>
              <a:t>1330 Connecticut Avenue, NW</a:t>
            </a:r>
          </a:p>
          <a:p>
            <a:r>
              <a:rPr lang="en-US" sz="1400" b="1" dirty="0" smtClean="0"/>
              <a:t>Senior Counsel	</a:t>
            </a:r>
            <a:r>
              <a:rPr lang="de-DE" sz="1400" b="1" dirty="0" smtClean="0"/>
              <a:t>		Washington DC 20036 	</a:t>
            </a:r>
          </a:p>
          <a:p>
            <a:r>
              <a:rPr lang="en-US" sz="1400" b="1" dirty="0" smtClean="0">
                <a:solidFill>
                  <a:srgbClr val="971B2F"/>
                </a:solidFill>
              </a:rPr>
              <a:t>Steptoe &amp; Johnson LLP </a:t>
            </a:r>
            <a:r>
              <a:rPr lang="en-US" sz="1400" b="1" dirty="0" smtClean="0"/>
              <a:t>		</a:t>
            </a:r>
            <a:r>
              <a:rPr lang="de-DE" sz="1400" b="1" dirty="0" smtClean="0"/>
              <a:t>TEL: 202.429.1376, 214.673.7197</a:t>
            </a:r>
            <a:endParaRPr lang="en-US" sz="1400" b="1" dirty="0" smtClean="0"/>
          </a:p>
          <a:p>
            <a:r>
              <a:rPr lang="en-US" sz="1400" b="1" dirty="0" smtClean="0"/>
              <a:t>				</a:t>
            </a:r>
            <a:r>
              <a:rPr lang="en-US" sz="1400" b="1" dirty="0" smtClean="0">
                <a:solidFill>
                  <a:srgbClr val="971B2F"/>
                </a:solidFill>
              </a:rPr>
              <a:t>mmutek@steptoe.com</a:t>
            </a:r>
          </a:p>
          <a:p>
            <a:endParaRPr lang="en-US" sz="1400" b="1" dirty="0" smtClean="0"/>
          </a:p>
          <a:p>
            <a:r>
              <a:rPr lang="en-US" sz="1400" dirty="0">
                <a:latin typeface="Calibri" panose="020F0502020204030204" pitchFamily="34" charset="0"/>
              </a:rPr>
              <a:t/>
            </a:r>
            <a:br>
              <a:rPr lang="en-US" sz="1400" dirty="0">
                <a:latin typeface="Calibri" panose="020F0502020204030204" pitchFamily="34" charset="0"/>
              </a:rPr>
            </a:br>
            <a:r>
              <a:rPr lang="en-US" sz="1300" dirty="0" smtClean="0"/>
              <a:t>Michael Mutek’s practice focuses on government contracts, including compliance and ethics, </a:t>
            </a:r>
            <a:br>
              <a:rPr lang="en-US" sz="1300" dirty="0" smtClean="0"/>
            </a:br>
            <a:r>
              <a:rPr lang="en-US" sz="1300" dirty="0" smtClean="0"/>
              <a:t>bid protests, claims, internal investigations and disclosures, subcontracts, supply chain issues, formation and dissolution of teaming agreements, and dispute resolution.  Mr. Mutek also serves as an expert witness on government contract issues.</a:t>
            </a:r>
          </a:p>
          <a:p>
            <a:endParaRPr lang="en-US" sz="1300" dirty="0" smtClean="0"/>
          </a:p>
          <a:p>
            <a:r>
              <a:rPr lang="en-US" sz="1300" dirty="0" smtClean="0"/>
              <a:t>Prior to joining Steptoe, Mr. Mutek served as vice president and general counsel of Raytheon’s Intelligence, Information and Services, a $6 billion business of Raytheon Company, where he was responsible for the legal affairs and  worked on several successful acquisitions in order to help create a cybersecurity business.  During his 26 years at Raytheon, he held several other business unit general counsel and vice president positions, including vice president of contracts.  Early in his career, he served as senior trial attorney on the Air Force’s Trial Team.</a:t>
            </a:r>
          </a:p>
          <a:p>
            <a:endParaRPr lang="en-US" sz="1300" dirty="0" smtClean="0"/>
          </a:p>
          <a:p>
            <a:r>
              <a:rPr lang="en-US" sz="1300" dirty="0" smtClean="0"/>
              <a:t>Mr. Mutek is a frequent writer and lecturer on government contracts and corporate law topics, and has testified on government contract issues before Congress.  He is in the American Bar Association’s House of Delegates, a Fellow of the ABA’s Section of Public Contract Law and is a past chair of that Section.  Mr. Mutek is also a Life Fellow of the American Bar Foundation.  He chaired the ABA’s Services Contracting Best Practices Task Force, which published “Services Contracting Best Practices: A Guide to Successful Services Contracting” and is the author of “Contractor Team Arrangements – Competitive Solution or Legal Liability: The Deskbook for Drafting Teaming Agreements,” published by the ABA.</a:t>
            </a:r>
            <a:endParaRPr lang="en-US" sz="1300" b="1" dirty="0"/>
          </a:p>
          <a:p>
            <a:r>
              <a:rPr lang="en-US" sz="1300" b="1" dirty="0" smtClean="0">
                <a:solidFill>
                  <a:srgbClr val="971B2F"/>
                </a:solidFill>
              </a:rPr>
              <a:t>		</a:t>
            </a:r>
            <a:br>
              <a:rPr lang="en-US" sz="1300" b="1" dirty="0" smtClean="0">
                <a:solidFill>
                  <a:srgbClr val="971B2F"/>
                </a:solidFill>
              </a:rPr>
            </a:br>
            <a:r>
              <a:rPr lang="en-US" sz="1300" b="1" dirty="0" smtClean="0">
                <a:solidFill>
                  <a:srgbClr val="971B2F"/>
                </a:solidFill>
              </a:rPr>
              <a:t>http</a:t>
            </a:r>
            <a:r>
              <a:rPr lang="en-US" sz="1300" b="1" dirty="0">
                <a:solidFill>
                  <a:srgbClr val="971B2F"/>
                </a:solidFill>
              </a:rPr>
              <a:t>://</a:t>
            </a:r>
            <a:r>
              <a:rPr lang="en-US" sz="1300" b="1" dirty="0" smtClean="0">
                <a:solidFill>
                  <a:srgbClr val="971B2F"/>
                </a:solidFill>
              </a:rPr>
              <a:t>www.steptoe.com/professionals-Michael_Mutek.html</a:t>
            </a:r>
            <a:endParaRPr lang="en-US" sz="1300" b="1" dirty="0">
              <a:solidFill>
                <a:srgbClr val="971B2F"/>
              </a:solidFill>
            </a:endParaRPr>
          </a:p>
        </p:txBody>
      </p:sp>
      <p:pic>
        <p:nvPicPr>
          <p:cNvPr id="4" name="Picture 2" descr="C:\Users\mmutek\Pictures\Bio Photos\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81484"/>
            <a:ext cx="1781063" cy="185993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2411804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20</a:t>
            </a:fld>
            <a:endParaRPr lang="en-US" dirty="0"/>
          </a:p>
        </p:txBody>
      </p:sp>
      <p:sp>
        <p:nvSpPr>
          <p:cNvPr id="4" name="TextBox 3"/>
          <p:cNvSpPr txBox="1"/>
          <p:nvPr/>
        </p:nvSpPr>
        <p:spPr>
          <a:xfrm>
            <a:off x="228600" y="49232"/>
            <a:ext cx="8458200" cy="5878532"/>
          </a:xfrm>
          <a:prstGeom prst="rect">
            <a:avLst/>
          </a:prstGeom>
          <a:noFill/>
        </p:spPr>
        <p:txBody>
          <a:bodyPr wrap="square" rtlCol="0">
            <a:spAutoFit/>
          </a:bodyPr>
          <a:lstStyle/>
          <a:p>
            <a:endParaRPr lang="en-US" sz="2000" b="1" dirty="0" smtClean="0"/>
          </a:p>
          <a:p>
            <a:r>
              <a:rPr lang="en-US" sz="2000" b="1" dirty="0" smtClean="0"/>
              <a:t>Additional FAR Coverage</a:t>
            </a:r>
          </a:p>
          <a:p>
            <a:endParaRPr lang="en-US" dirty="0"/>
          </a:p>
          <a:p>
            <a:r>
              <a:rPr lang="en-US" b="1" i="1" dirty="0" smtClean="0"/>
              <a:t>FAR Subpart </a:t>
            </a:r>
            <a:r>
              <a:rPr lang="en-US" b="1" i="1" dirty="0"/>
              <a:t>2.1 – Definitions.</a:t>
            </a:r>
            <a:endParaRPr lang="en-US" b="1" i="1" dirty="0" smtClean="0"/>
          </a:p>
          <a:p>
            <a:endParaRPr lang="en-US" b="1" i="1" dirty="0" smtClean="0"/>
          </a:p>
          <a:p>
            <a:r>
              <a:rPr lang="en-US" sz="1400" b="1" i="1" dirty="0"/>
              <a:t>“</a:t>
            </a:r>
            <a:r>
              <a:rPr lang="en-US" sz="1600" b="1" i="1" dirty="0"/>
              <a:t>Small Business Teaming Arrangement</a:t>
            </a:r>
            <a:r>
              <a:rPr lang="en-US" sz="1600" b="1" i="1" dirty="0" smtClean="0"/>
              <a:t>”– (continued)</a:t>
            </a:r>
            <a:endParaRPr lang="en-US" sz="1600" b="1" i="1" dirty="0"/>
          </a:p>
          <a:p>
            <a:endParaRPr lang="en-US" sz="1400" b="1" i="1" dirty="0"/>
          </a:p>
          <a:p>
            <a:r>
              <a:rPr lang="en-US" sz="1400" b="1" i="1" dirty="0" smtClean="0"/>
              <a:t>(</a:t>
            </a:r>
            <a:r>
              <a:rPr lang="en-US" sz="1400" b="1" i="1" dirty="0"/>
              <a:t>2)</a:t>
            </a:r>
          </a:p>
          <a:p>
            <a:endParaRPr lang="en-US" sz="1400" b="1" i="1" dirty="0"/>
          </a:p>
          <a:p>
            <a:pPr lvl="1"/>
            <a:r>
              <a:rPr lang="en-US" sz="1400" b="1" i="1" dirty="0"/>
              <a:t>(i) For civilian agencies, may include two business concerns in a </a:t>
            </a:r>
            <a:r>
              <a:rPr lang="en-US" sz="1400" b="1" i="1" dirty="0" smtClean="0"/>
              <a:t>mentor-protégé </a:t>
            </a:r>
            <a:r>
              <a:rPr lang="en-US" sz="1400" b="1" i="1" dirty="0"/>
              <a:t>relationship when both the mentor and the </a:t>
            </a:r>
            <a:r>
              <a:rPr lang="en-US" sz="1400" b="1" i="1" dirty="0" smtClean="0"/>
              <a:t>protégé </a:t>
            </a:r>
            <a:r>
              <a:rPr lang="en-US" sz="1400" b="1" i="1" dirty="0"/>
              <a:t>are small or the </a:t>
            </a:r>
            <a:r>
              <a:rPr lang="en-US" sz="1400" b="1" i="1" dirty="0" smtClean="0"/>
              <a:t>protégé </a:t>
            </a:r>
            <a:r>
              <a:rPr lang="en-US" sz="1400" b="1" i="1" dirty="0"/>
              <a:t>is small and the concerns have received an exception to affiliation pursuant to 13 CFR 121.103(h)(3)(ii) or (iii).</a:t>
            </a:r>
          </a:p>
          <a:p>
            <a:pPr lvl="1"/>
            <a:endParaRPr lang="en-US" sz="1400" b="1" i="1" dirty="0"/>
          </a:p>
          <a:p>
            <a:pPr lvl="1"/>
            <a:r>
              <a:rPr lang="en-US" sz="1400" b="1" i="1" dirty="0"/>
              <a:t>(ii) For DoD, may include two business concerns in a </a:t>
            </a:r>
            <a:r>
              <a:rPr lang="en-US" sz="1400" b="1" i="1" dirty="0" smtClean="0"/>
              <a:t>mentor-protégé </a:t>
            </a:r>
            <a:r>
              <a:rPr lang="en-US" sz="1400" b="1" i="1" dirty="0"/>
              <a:t>relationship in the Department of Defense Pilot </a:t>
            </a:r>
            <a:r>
              <a:rPr lang="en-US" sz="1400" b="1" i="1" dirty="0" smtClean="0"/>
              <a:t>Mentor-Protégé </a:t>
            </a:r>
            <a:r>
              <a:rPr lang="en-US" sz="1400" b="1" i="1" dirty="0"/>
              <a:t>Program (see section 831 of the National Defense Authorization Act for Fiscal Year 1991 (Pub. L. 101-510; 10 U.S.C. 2302 note)) when both the mentor and the </a:t>
            </a:r>
            <a:r>
              <a:rPr lang="en-US" sz="1400" b="1" i="1" dirty="0" smtClean="0"/>
              <a:t>protégé </a:t>
            </a:r>
            <a:r>
              <a:rPr lang="en-US" sz="1400" b="1" i="1" dirty="0"/>
              <a:t>are small. There is no exception to joint venture size affiliation for offers received from teaming arrangements under the Department of Defense Pilot </a:t>
            </a:r>
            <a:r>
              <a:rPr lang="en-US" sz="1400" b="1" i="1" dirty="0" smtClean="0"/>
              <a:t>Mentor-Protégé </a:t>
            </a:r>
            <a:r>
              <a:rPr lang="en-US" sz="1400" b="1" i="1" dirty="0"/>
              <a:t>Program; and</a:t>
            </a:r>
          </a:p>
          <a:p>
            <a:endParaRPr lang="en-US" sz="1400" b="1" i="1" dirty="0"/>
          </a:p>
          <a:p>
            <a:pPr marL="1257300" lvl="2" indent="-342900">
              <a:buAutoNum type="arabicParenBoth"/>
            </a:pPr>
            <a:r>
              <a:rPr lang="en-US" sz="1400" b="1" i="1" dirty="0" smtClean="0"/>
              <a:t>See </a:t>
            </a:r>
            <a:r>
              <a:rPr lang="en-US" sz="1400" b="1" i="1" dirty="0"/>
              <a:t>13 CFR 121.103(b)(9) regarding the exception to affiliation for offers received from Small Business Teaming Arrangements in the case of a solicitation of offers for a bundled contract with a reserve</a:t>
            </a:r>
            <a:r>
              <a:rPr lang="en-US" sz="1400" b="1" i="1" dirty="0" smtClean="0"/>
              <a:t>.</a:t>
            </a:r>
          </a:p>
          <a:p>
            <a:pPr lvl="2"/>
            <a:endParaRPr lang="en-US" sz="1400" b="1" i="1" dirty="0"/>
          </a:p>
          <a:p>
            <a:r>
              <a:rPr lang="en-US" sz="1400" b="1" dirty="0" smtClean="0"/>
              <a:t>[Formatted as found in the FAR]</a:t>
            </a:r>
            <a:endParaRPr lang="en-US" sz="1400" b="1" dirty="0"/>
          </a:p>
        </p:txBody>
      </p:sp>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pic>
        <p:nvPicPr>
          <p:cNvPr id="1026"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62600" y="381000"/>
            <a:ext cx="345757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055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21</a:t>
            </a:fld>
            <a:endParaRPr dirty="0"/>
          </a:p>
        </p:txBody>
      </p:sp>
      <p:sp>
        <p:nvSpPr>
          <p:cNvPr id="4" name="TextBox 3"/>
          <p:cNvSpPr txBox="1"/>
          <p:nvPr/>
        </p:nvSpPr>
        <p:spPr>
          <a:xfrm>
            <a:off x="228600" y="381000"/>
            <a:ext cx="8686800" cy="5724644"/>
          </a:xfrm>
          <a:prstGeom prst="rect">
            <a:avLst/>
          </a:prstGeom>
          <a:noFill/>
        </p:spPr>
        <p:txBody>
          <a:bodyPr wrap="square" rtlCol="0">
            <a:spAutoFit/>
          </a:bodyPr>
          <a:lstStyle/>
          <a:p>
            <a:r>
              <a:rPr lang="en-US" sz="2000" b="1" dirty="0" smtClean="0">
                <a:solidFill>
                  <a:prstClr val="black"/>
                </a:solidFill>
              </a:rPr>
              <a:t>Responsibility Determination</a:t>
            </a:r>
            <a:endParaRPr lang="en-US" sz="2000" b="1" dirty="0">
              <a:solidFill>
                <a:prstClr val="black"/>
              </a:solidFill>
            </a:endParaRPr>
          </a:p>
          <a:p>
            <a:r>
              <a:rPr lang="en-US" dirty="0">
                <a:solidFill>
                  <a:prstClr val="black"/>
                </a:solidFill>
              </a:rPr>
              <a:t>	</a:t>
            </a:r>
          </a:p>
          <a:p>
            <a:pPr marL="742950" lvl="1" indent="-285750">
              <a:buFont typeface="Arial" panose="020B0604020202020204" pitchFamily="34" charset="0"/>
              <a:buChar char="•"/>
            </a:pPr>
            <a:r>
              <a:rPr lang="en-US" b="1" dirty="0">
                <a:solidFill>
                  <a:prstClr val="black"/>
                </a:solidFill>
              </a:rPr>
              <a:t>The FAR states that </a:t>
            </a:r>
            <a:r>
              <a:rPr lang="en-US" b="1" dirty="0">
                <a:solidFill>
                  <a:schemeClr val="accent1"/>
                </a:solidFill>
              </a:rPr>
              <a:t>“[p]urchases shall be </a:t>
            </a:r>
          </a:p>
          <a:p>
            <a:pPr lvl="1"/>
            <a:r>
              <a:rPr lang="en-US" b="1" dirty="0">
                <a:solidFill>
                  <a:schemeClr val="accent1"/>
                </a:solidFill>
              </a:rPr>
              <a:t>     made from, and contracts shall be awarded </a:t>
            </a:r>
          </a:p>
          <a:p>
            <a:pPr lvl="1"/>
            <a:r>
              <a:rPr lang="en-US" b="1" dirty="0">
                <a:solidFill>
                  <a:schemeClr val="accent1"/>
                </a:solidFill>
              </a:rPr>
              <a:t>     to, responsible prospective contractors only.”  </a:t>
            </a:r>
          </a:p>
          <a:p>
            <a:pPr marL="742950" lvl="1" indent="-285750">
              <a:buFont typeface="Arial" panose="020B0604020202020204" pitchFamily="34" charset="0"/>
              <a:buChar char="•"/>
            </a:pPr>
            <a:endParaRPr lang="en-US" b="1" dirty="0">
              <a:solidFill>
                <a:prstClr val="black"/>
              </a:solidFill>
            </a:endParaRPr>
          </a:p>
          <a:p>
            <a:pPr marL="1200150" lvl="2" indent="-285750">
              <a:buFont typeface="Arial" panose="020B0604020202020204" pitchFamily="34" charset="0"/>
              <a:buChar char="•"/>
            </a:pPr>
            <a:r>
              <a:rPr lang="en-US" b="1" dirty="0">
                <a:solidFill>
                  <a:prstClr val="black"/>
                </a:solidFill>
              </a:rPr>
              <a:t>The standards for “responsibility” are found in FAR 9.104. </a:t>
            </a:r>
          </a:p>
          <a:p>
            <a:pPr marL="742950" lvl="1" indent="-285750">
              <a:buFont typeface="Arial" panose="020B0604020202020204" pitchFamily="34" charset="0"/>
              <a:buChar char="•"/>
            </a:pPr>
            <a:endParaRPr lang="en-US" b="1" dirty="0">
              <a:solidFill>
                <a:prstClr val="black"/>
              </a:solidFill>
            </a:endParaRPr>
          </a:p>
          <a:p>
            <a:pPr marL="742950" lvl="1" indent="-285750">
              <a:buFont typeface="Arial" panose="020B0604020202020204" pitchFamily="34" charset="0"/>
              <a:buChar char="•"/>
            </a:pPr>
            <a:r>
              <a:rPr lang="en-US" b="1" dirty="0">
                <a:solidFill>
                  <a:prstClr val="black"/>
                </a:solidFill>
              </a:rPr>
              <a:t>The FAR at 9.104-4(a) makes clear that </a:t>
            </a:r>
            <a:r>
              <a:rPr lang="en-US" b="1" dirty="0"/>
              <a:t>prime contractors should consider equivalent standards in evaluating and selecting subcontractors: </a:t>
            </a:r>
          </a:p>
          <a:p>
            <a:pPr marL="742950" lvl="1" indent="-285750">
              <a:buFont typeface="Arial" panose="020B0604020202020204" pitchFamily="34" charset="0"/>
              <a:buChar char="•"/>
            </a:pPr>
            <a:endParaRPr lang="en-US" b="1" dirty="0"/>
          </a:p>
          <a:p>
            <a:pPr lvl="3"/>
            <a:r>
              <a:rPr lang="en-US" b="1" i="1" dirty="0">
                <a:solidFill>
                  <a:schemeClr val="accent1"/>
                </a:solidFill>
              </a:rPr>
              <a:t>Generally, prospective prime contractors are responsible for determining the responsibility of their prospective subcontractors </a:t>
            </a:r>
            <a:r>
              <a:rPr lang="en-US" b="1" i="1" dirty="0"/>
              <a:t>... Determinations of prospective subcontractor responsibility may affect the Government’s determination of the prospective prime contractor’s responsibility. A prospective contractor may be required to provide </a:t>
            </a:r>
            <a:r>
              <a:rPr lang="en-US" b="1" i="1" dirty="0">
                <a:solidFill>
                  <a:prstClr val="black"/>
                </a:solidFill>
              </a:rPr>
              <a:t>written evidence of a proposed subcontractor’s responsibility. </a:t>
            </a:r>
            <a:endParaRPr lang="en-US" b="1" dirty="0">
              <a:solidFill>
                <a:prstClr val="black"/>
              </a:solidFill>
            </a:endParaRPr>
          </a:p>
          <a:p>
            <a:pPr marL="742950" lvl="1" indent="-285750">
              <a:buFont typeface="Arial" panose="020B0604020202020204" pitchFamily="34" charset="0"/>
              <a:buChar char="•"/>
            </a:pPr>
            <a:endParaRPr lang="en-US" b="1" dirty="0">
              <a:solidFill>
                <a:prstClr val="black"/>
              </a:solidFill>
            </a:endParaRPr>
          </a:p>
        </p:txBody>
      </p:sp>
      <p:pic>
        <p:nvPicPr>
          <p:cNvPr id="25602"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6782" y="180191"/>
            <a:ext cx="2417617" cy="1877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21718402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22</a:t>
            </a:fld>
            <a:endParaRPr dirty="0"/>
          </a:p>
        </p:txBody>
      </p:sp>
      <p:sp>
        <p:nvSpPr>
          <p:cNvPr id="4" name="TextBox 3"/>
          <p:cNvSpPr txBox="1"/>
          <p:nvPr/>
        </p:nvSpPr>
        <p:spPr>
          <a:xfrm>
            <a:off x="228600" y="381000"/>
            <a:ext cx="8686800" cy="4801314"/>
          </a:xfrm>
          <a:prstGeom prst="rect">
            <a:avLst/>
          </a:prstGeom>
          <a:noFill/>
        </p:spPr>
        <p:txBody>
          <a:bodyPr wrap="square" rtlCol="0">
            <a:spAutoFit/>
          </a:bodyPr>
          <a:lstStyle/>
          <a:p>
            <a:r>
              <a:rPr lang="en-US" sz="2000" b="1" dirty="0">
                <a:solidFill>
                  <a:prstClr val="black"/>
                </a:solidFill>
              </a:rPr>
              <a:t>Responsibility Determination</a:t>
            </a:r>
          </a:p>
          <a:p>
            <a:r>
              <a:rPr lang="en-US" dirty="0">
                <a:solidFill>
                  <a:prstClr val="black"/>
                </a:solidFill>
              </a:rPr>
              <a:t>	</a:t>
            </a:r>
          </a:p>
          <a:p>
            <a:pPr marL="742950" lvl="1" indent="-285750">
              <a:buFont typeface="Arial" panose="020B0604020202020204" pitchFamily="34" charset="0"/>
              <a:buChar char="•"/>
            </a:pPr>
            <a:r>
              <a:rPr lang="en-US" b="1" dirty="0">
                <a:solidFill>
                  <a:prstClr val="black"/>
                </a:solidFill>
              </a:rPr>
              <a:t>Also, while the FAR makes prime contractors responsible for determining the responsibility of proposed subcontractors, </a:t>
            </a:r>
          </a:p>
          <a:p>
            <a:pPr marL="742950" lvl="1" indent="-285750">
              <a:buFont typeface="Arial" panose="020B0604020202020204" pitchFamily="34" charset="0"/>
              <a:buChar char="•"/>
            </a:pPr>
            <a:endParaRPr lang="en-US" b="1" dirty="0">
              <a:solidFill>
                <a:prstClr val="black"/>
              </a:solidFill>
            </a:endParaRPr>
          </a:p>
          <a:p>
            <a:pPr marL="1200150" lvl="2" indent="-285750">
              <a:buFont typeface="Arial" panose="020B0604020202020204" pitchFamily="34" charset="0"/>
              <a:buChar char="•"/>
            </a:pPr>
            <a:r>
              <a:rPr lang="en-US" b="1" dirty="0">
                <a:solidFill>
                  <a:prstClr val="black"/>
                </a:solidFill>
              </a:rPr>
              <a:t>it </a:t>
            </a:r>
            <a:r>
              <a:rPr lang="en-US" b="1" dirty="0" smtClean="0"/>
              <a:t>permits </a:t>
            </a:r>
            <a:r>
              <a:rPr lang="en-US" b="1" dirty="0"/>
              <a:t>the CO to directly determine the present responsibility of a potential subcontractor where it is in the Government’s interest to do so. </a:t>
            </a:r>
            <a:endParaRPr lang="en-US" b="1" dirty="0" smtClean="0"/>
          </a:p>
          <a:p>
            <a:pPr marL="1200150" lvl="2"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smtClean="0"/>
              <a:t>The government agency’s consideration of a subcontractor’s capabilities is proper where the offeror is proposing performance as a team.</a:t>
            </a:r>
          </a:p>
          <a:p>
            <a:pPr lvl="1"/>
            <a:r>
              <a:rPr lang="en-US" b="1" dirty="0" smtClean="0"/>
              <a:t>  </a:t>
            </a:r>
          </a:p>
          <a:p>
            <a:pPr lvl="2"/>
            <a:r>
              <a:rPr lang="en-US" sz="1600" b="1" i="1" dirty="0" smtClean="0"/>
              <a:t>See</a:t>
            </a:r>
            <a:r>
              <a:rPr lang="en-US" sz="1600" b="1" dirty="0" smtClean="0"/>
              <a:t> </a:t>
            </a:r>
            <a:r>
              <a:rPr lang="en-US" sz="1600" b="1" u="sng" dirty="0" smtClean="0"/>
              <a:t>The Analytic Sciences Corporation (TASC</a:t>
            </a:r>
            <a:r>
              <a:rPr lang="en-US" sz="1600" b="1" dirty="0" smtClean="0"/>
              <a:t>), B-259013 (Feb. 28, 1995).</a:t>
            </a:r>
          </a:p>
          <a:p>
            <a:pPr marL="742950" lvl="1" indent="-285750">
              <a:buFont typeface="Arial" panose="020B0604020202020204" pitchFamily="34" charset="0"/>
              <a:buChar char="•"/>
            </a:pPr>
            <a:endParaRPr lang="en-US" b="1" dirty="0" smtClean="0"/>
          </a:p>
          <a:p>
            <a:pPr marL="742950" lvl="1" indent="-285750">
              <a:buFont typeface="Arial" panose="020B0604020202020204" pitchFamily="34" charset="0"/>
              <a:buChar char="•"/>
            </a:pPr>
            <a:endParaRPr lang="en-US" b="1" dirty="0"/>
          </a:p>
          <a:p>
            <a:pPr marL="1200150" lvl="2" indent="-285750">
              <a:buFont typeface="Arial" panose="020B0604020202020204" pitchFamily="34" charset="0"/>
              <a:buChar char="•"/>
            </a:pPr>
            <a:endParaRPr lang="en-US" b="1" dirty="0"/>
          </a:p>
        </p:txBody>
      </p:sp>
      <p:pic>
        <p:nvPicPr>
          <p:cNvPr id="14339" name="Picture 3"/>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5200" y="4368005"/>
            <a:ext cx="1600200" cy="159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869977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23</a:t>
            </a:fld>
            <a:endParaRPr dirty="0"/>
          </a:p>
        </p:txBody>
      </p:sp>
      <p:sp>
        <p:nvSpPr>
          <p:cNvPr id="4" name="TextBox 3"/>
          <p:cNvSpPr txBox="1"/>
          <p:nvPr/>
        </p:nvSpPr>
        <p:spPr>
          <a:xfrm>
            <a:off x="228600" y="381000"/>
            <a:ext cx="8686800" cy="3170099"/>
          </a:xfrm>
          <a:prstGeom prst="rect">
            <a:avLst/>
          </a:prstGeom>
          <a:noFill/>
        </p:spPr>
        <p:txBody>
          <a:bodyPr wrap="square" rtlCol="0">
            <a:spAutoFit/>
          </a:bodyPr>
          <a:lstStyle/>
          <a:p>
            <a:r>
              <a:rPr lang="en-US" sz="2000" b="1" dirty="0">
                <a:solidFill>
                  <a:prstClr val="black"/>
                </a:solidFill>
              </a:rPr>
              <a:t>Responsibility Determination</a:t>
            </a:r>
          </a:p>
          <a:p>
            <a:r>
              <a:rPr lang="en-US" dirty="0">
                <a:solidFill>
                  <a:prstClr val="black"/>
                </a:solidFill>
              </a:rPr>
              <a:t>	</a:t>
            </a:r>
          </a:p>
          <a:p>
            <a:pPr marL="742950" lvl="1" indent="-285750">
              <a:buFont typeface="Arial" panose="020B0604020202020204" pitchFamily="34" charset="0"/>
              <a:buChar char="•"/>
            </a:pPr>
            <a:r>
              <a:rPr lang="en-US" b="1" dirty="0" smtClean="0"/>
              <a:t>Prime </a:t>
            </a:r>
            <a:r>
              <a:rPr lang="en-US" b="1" dirty="0"/>
              <a:t>contractors should consider the FAR responsibility standards as a starting point for due diligence review of potential subcontractors. </a:t>
            </a:r>
          </a:p>
          <a:p>
            <a:pPr marL="742950" lvl="1" indent="-285750">
              <a:buFont typeface="Arial" panose="020B0604020202020204" pitchFamily="34" charset="0"/>
              <a:buChar char="•"/>
            </a:pPr>
            <a:endParaRPr lang="en-US" b="1" dirty="0"/>
          </a:p>
          <a:p>
            <a:pPr marL="1200150" lvl="2" indent="-285750">
              <a:buFont typeface="Arial" panose="020B0604020202020204" pitchFamily="34" charset="0"/>
              <a:buChar char="•"/>
            </a:pPr>
            <a:r>
              <a:rPr lang="en-US" b="1" dirty="0"/>
              <a:t>In addition, primes are well advised to include language in agreements that allows termination if a later determination is made that the potential subcontractor lacks present responsibility. </a:t>
            </a:r>
          </a:p>
          <a:p>
            <a:pPr marL="742950" lvl="1" indent="-285750">
              <a:buFont typeface="Arial" panose="020B0604020202020204" pitchFamily="34" charset="0"/>
              <a:buChar char="•"/>
            </a:pPr>
            <a:endParaRPr lang="en-US" b="1" dirty="0"/>
          </a:p>
          <a:p>
            <a:pPr marL="1200150" lvl="2" indent="-285750">
              <a:buFont typeface="Arial" panose="020B0604020202020204" pitchFamily="34" charset="0"/>
              <a:buChar char="•"/>
            </a:pPr>
            <a:r>
              <a:rPr lang="en-US" b="1" dirty="0"/>
              <a:t>Where a teaming </a:t>
            </a:r>
            <a:r>
              <a:rPr lang="en-US" b="1" dirty="0">
                <a:solidFill>
                  <a:prstClr val="black"/>
                </a:solidFill>
              </a:rPr>
              <a:t>agreement is used, this contingency should be addressed in the teaming agreement. </a:t>
            </a:r>
          </a:p>
        </p:txBody>
      </p:sp>
      <p:pic>
        <p:nvPicPr>
          <p:cNvPr id="9218" name="Picture 2"/>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819400" y="3657600"/>
            <a:ext cx="3505200" cy="231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3557944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24</a:t>
            </a:fld>
            <a:endParaRPr dirty="0"/>
          </a:p>
        </p:txBody>
      </p:sp>
      <p:sp>
        <p:nvSpPr>
          <p:cNvPr id="4" name="TextBox 3"/>
          <p:cNvSpPr txBox="1"/>
          <p:nvPr/>
        </p:nvSpPr>
        <p:spPr>
          <a:xfrm>
            <a:off x="228600" y="381000"/>
            <a:ext cx="8686800" cy="5201424"/>
          </a:xfrm>
          <a:prstGeom prst="rect">
            <a:avLst/>
          </a:prstGeom>
          <a:noFill/>
        </p:spPr>
        <p:txBody>
          <a:bodyPr wrap="square" rtlCol="0">
            <a:spAutoFit/>
          </a:bodyPr>
          <a:lstStyle/>
          <a:p>
            <a:r>
              <a:rPr lang="en-US" sz="2000" b="1" dirty="0">
                <a:solidFill>
                  <a:prstClr val="black"/>
                </a:solidFill>
              </a:rPr>
              <a:t>Responsibility Issues</a:t>
            </a:r>
          </a:p>
          <a:p>
            <a:r>
              <a:rPr lang="en-US" sz="2000" dirty="0">
                <a:solidFill>
                  <a:prstClr val="black"/>
                </a:solidFill>
              </a:rPr>
              <a:t>	</a:t>
            </a:r>
          </a:p>
          <a:p>
            <a:pPr marL="285750" indent="-285750">
              <a:buClr>
                <a:prstClr val="black"/>
              </a:buClr>
              <a:buFont typeface="Arial" panose="020B0604020202020204" pitchFamily="34" charset="0"/>
              <a:buChar char="•"/>
              <a:defRPr/>
            </a:pPr>
            <a:r>
              <a:rPr lang="en-US" b="1" u="sng" dirty="0" smtClean="0">
                <a:solidFill>
                  <a:prstClr val="black"/>
                </a:solidFill>
              </a:rPr>
              <a:t>Protest Decision</a:t>
            </a:r>
            <a:r>
              <a:rPr lang="en-US" b="1" dirty="0" smtClean="0">
                <a:solidFill>
                  <a:prstClr val="black"/>
                </a:solidFill>
              </a:rPr>
              <a:t>: GAO </a:t>
            </a:r>
            <a:r>
              <a:rPr lang="en-US" b="1" dirty="0">
                <a:solidFill>
                  <a:prstClr val="black"/>
                </a:solidFill>
              </a:rPr>
              <a:t>recently confirmed the Government’s ability to directly address subcontractor responsibility in the face of a contractor challenge </a:t>
            </a:r>
          </a:p>
          <a:p>
            <a:pPr>
              <a:buClr>
                <a:prstClr val="black"/>
              </a:buClr>
              <a:defRPr/>
            </a:pPr>
            <a:endParaRPr lang="en-US" b="1" dirty="0">
              <a:solidFill>
                <a:prstClr val="black"/>
              </a:solidFill>
            </a:endParaRPr>
          </a:p>
          <a:p>
            <a:pPr marL="742950" lvl="1" indent="-285750">
              <a:buClr>
                <a:prstClr val="black"/>
              </a:buClr>
              <a:buFont typeface="Arial" panose="020B0604020202020204" pitchFamily="34" charset="0"/>
              <a:buChar char="•"/>
              <a:defRPr/>
            </a:pPr>
            <a:r>
              <a:rPr lang="en-US" b="1" i="1" u="sng" dirty="0">
                <a:solidFill>
                  <a:prstClr val="black"/>
                </a:solidFill>
              </a:rPr>
              <a:t>Leidos Innovations Corporation</a:t>
            </a:r>
            <a:r>
              <a:rPr lang="en-US" b="1" i="1" dirty="0">
                <a:solidFill>
                  <a:prstClr val="black"/>
                </a:solidFill>
              </a:rPr>
              <a:t>, B-414289.2, June 6, 2017, 2017 CPD ¶200</a:t>
            </a:r>
          </a:p>
          <a:p>
            <a:pPr>
              <a:buClr>
                <a:prstClr val="black"/>
              </a:buClr>
              <a:defRPr/>
            </a:pPr>
            <a:endParaRPr lang="en-US" b="1" i="1" dirty="0">
              <a:solidFill>
                <a:prstClr val="black"/>
              </a:solidFill>
            </a:endParaRPr>
          </a:p>
          <a:p>
            <a:pPr marL="285750" indent="-285750">
              <a:buClr>
                <a:prstClr val="black"/>
              </a:buClr>
              <a:buFont typeface="Arial" panose="020B0604020202020204" pitchFamily="34" charset="0"/>
              <a:buChar char="•"/>
              <a:defRPr/>
            </a:pPr>
            <a:r>
              <a:rPr lang="en-US" b="1" u="sng" dirty="0" smtClean="0">
                <a:solidFill>
                  <a:prstClr val="black"/>
                </a:solidFill>
              </a:rPr>
              <a:t>DFARS Rule</a:t>
            </a:r>
            <a:r>
              <a:rPr lang="en-US" b="1" dirty="0" smtClean="0">
                <a:solidFill>
                  <a:prstClr val="black"/>
                </a:solidFill>
              </a:rPr>
              <a:t>: </a:t>
            </a:r>
            <a:r>
              <a:rPr lang="en-US" b="1" i="1" dirty="0" smtClean="0">
                <a:solidFill>
                  <a:prstClr val="black"/>
                </a:solidFill>
              </a:rPr>
              <a:t>Requirements </a:t>
            </a:r>
            <a:r>
              <a:rPr lang="en-US" b="1" i="1" dirty="0">
                <a:solidFill>
                  <a:prstClr val="black"/>
                </a:solidFill>
              </a:rPr>
              <a:t>Relating to Supply Chain Risk</a:t>
            </a:r>
            <a:r>
              <a:rPr lang="en-US" b="1" dirty="0">
                <a:solidFill>
                  <a:prstClr val="black"/>
                </a:solidFill>
              </a:rPr>
              <a:t> rule </a:t>
            </a:r>
            <a:r>
              <a:rPr lang="en-US" sz="1400" b="1" dirty="0">
                <a:solidFill>
                  <a:prstClr val="black"/>
                </a:solidFill>
              </a:rPr>
              <a:t>(DFARS 252.239.7017)</a:t>
            </a:r>
          </a:p>
          <a:p>
            <a:pPr lvl="1">
              <a:buClr>
                <a:prstClr val="black"/>
              </a:buClr>
              <a:buFont typeface="Wingdings" panose="05000000000000000000" pitchFamily="2" charset="2"/>
              <a:buChar char="§"/>
              <a:defRPr/>
            </a:pPr>
            <a:endParaRPr lang="en-US" sz="1600" b="1" dirty="0">
              <a:solidFill>
                <a:prstClr val="black"/>
              </a:solidFill>
            </a:endParaRPr>
          </a:p>
          <a:p>
            <a:pPr marL="742950" lvl="1" indent="-285750">
              <a:buClr>
                <a:prstClr val="black"/>
              </a:buClr>
              <a:buFont typeface="Arial" panose="020B0604020202020204" pitchFamily="34" charset="0"/>
              <a:buChar char="•"/>
              <a:defRPr/>
            </a:pPr>
            <a:r>
              <a:rPr lang="en-US" b="1" dirty="0">
                <a:solidFill>
                  <a:prstClr val="black"/>
                </a:solidFill>
              </a:rPr>
              <a:t>Implemented mandates found in the 2011 and 2013 National Defense Authorization Acts (NDAA) </a:t>
            </a:r>
          </a:p>
          <a:p>
            <a:pPr marL="742950" lvl="1" indent="-285750">
              <a:buClr>
                <a:prstClr val="black"/>
              </a:buClr>
              <a:buFont typeface="Arial" panose="020B0604020202020204" pitchFamily="34" charset="0"/>
              <a:buChar char="•"/>
              <a:defRPr/>
            </a:pPr>
            <a:r>
              <a:rPr lang="en-US" b="1" dirty="0">
                <a:solidFill>
                  <a:prstClr val="black"/>
                </a:solidFill>
              </a:rPr>
              <a:t>Requires DoD agencies use supply chain risk as an evaluation factor &amp; allows the DoD to exclude contractors due to risk related to National Security Systems (NSS) </a:t>
            </a:r>
          </a:p>
          <a:p>
            <a:pPr marL="742950" lvl="1" indent="-285750">
              <a:buClr>
                <a:prstClr val="black"/>
              </a:buClr>
              <a:buFont typeface="Arial" panose="020B0604020202020204" pitchFamily="34" charset="0"/>
              <a:buChar char="•"/>
              <a:defRPr/>
            </a:pPr>
            <a:r>
              <a:rPr lang="en-US" b="1" dirty="0">
                <a:solidFill>
                  <a:prstClr val="black"/>
                </a:solidFill>
              </a:rPr>
              <a:t>Intelligence Community has a similar rule: ICD 713</a:t>
            </a:r>
          </a:p>
        </p:txBody>
      </p:sp>
      <p:pic>
        <p:nvPicPr>
          <p:cNvPr id="2050"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7437036" y="4297763"/>
            <a:ext cx="853687" cy="2316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7618806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25</a:t>
            </a:fld>
            <a:endParaRPr dirty="0"/>
          </a:p>
        </p:txBody>
      </p:sp>
      <p:sp>
        <p:nvSpPr>
          <p:cNvPr id="4" name="TextBox 3"/>
          <p:cNvSpPr txBox="1"/>
          <p:nvPr/>
        </p:nvSpPr>
        <p:spPr>
          <a:xfrm>
            <a:off x="228600" y="381000"/>
            <a:ext cx="8686800" cy="4770537"/>
          </a:xfrm>
          <a:prstGeom prst="rect">
            <a:avLst/>
          </a:prstGeom>
          <a:noFill/>
        </p:spPr>
        <p:txBody>
          <a:bodyPr wrap="square" rtlCol="0">
            <a:spAutoFit/>
          </a:bodyPr>
          <a:lstStyle/>
          <a:p>
            <a:r>
              <a:rPr lang="en-US" sz="2400" b="1" dirty="0">
                <a:solidFill>
                  <a:prstClr val="black"/>
                </a:solidFill>
              </a:rPr>
              <a:t>GAO Backs Army Rejection Of Subcontractor</a:t>
            </a:r>
          </a:p>
          <a:p>
            <a:r>
              <a:rPr lang="en-US" sz="2000" b="1" dirty="0">
                <a:solidFill>
                  <a:prstClr val="black"/>
                </a:solidFill>
              </a:rPr>
              <a:t>Law360, Washington (July 7, 2017) –  </a:t>
            </a:r>
          </a:p>
          <a:p>
            <a:endParaRPr lang="en-US" sz="2000" b="1" dirty="0">
              <a:solidFill>
                <a:prstClr val="black"/>
              </a:solidFill>
            </a:endParaRPr>
          </a:p>
          <a:p>
            <a:r>
              <a:rPr lang="en-US" sz="1600" b="1" dirty="0">
                <a:solidFill>
                  <a:prstClr val="black"/>
                </a:solidFill>
              </a:rPr>
              <a:t>The U.S. Army reasonably determined that </a:t>
            </a:r>
            <a:r>
              <a:rPr lang="en-US" sz="1600" b="1" dirty="0"/>
              <a:t>Leidos’ bid on a $272 million logistics support deal wasn’t responsive to requirements because its proposed subcontractor was ineligible for access to bases where the work would be carried out, the </a:t>
            </a:r>
            <a:r>
              <a:rPr lang="en-US" sz="1600" b="1" dirty="0">
                <a:solidFill>
                  <a:prstClr val="black"/>
                </a:solidFill>
              </a:rPr>
              <a:t>U.S. Government Accountability Office said in a decision made public Thursday.</a:t>
            </a:r>
          </a:p>
          <a:p>
            <a:endParaRPr lang="en-US" sz="1600" b="1" dirty="0">
              <a:solidFill>
                <a:prstClr val="black"/>
              </a:solidFill>
            </a:endParaRPr>
          </a:p>
          <a:p>
            <a:r>
              <a:rPr lang="en-US" sz="1600" b="1" dirty="0">
                <a:solidFill>
                  <a:prstClr val="black"/>
                </a:solidFill>
              </a:rPr>
              <a:t>Leidos Innovations Corp. </a:t>
            </a:r>
            <a:r>
              <a:rPr lang="en-US" sz="1600" b="1" dirty="0">
                <a:solidFill>
                  <a:schemeClr val="accent1"/>
                </a:solidFill>
              </a:rPr>
              <a:t>had not shown that the Army’s decision to exclude it from consideration from the deal, despite being the highest-rated offeror, was unreasonable, given the base access restrictions on its proposed subcontractor</a:t>
            </a:r>
            <a:r>
              <a:rPr lang="en-US" sz="1600" b="1" dirty="0">
                <a:solidFill>
                  <a:prstClr val="black"/>
                </a:solidFill>
              </a:rPr>
              <a:t>, which was expected to carry out a significant portion of the contracted work, the GAO said in its June 6 decision….</a:t>
            </a:r>
          </a:p>
          <a:p>
            <a:endParaRPr lang="en-US" sz="1600" b="1" dirty="0">
              <a:solidFill>
                <a:prstClr val="black"/>
              </a:solidFill>
            </a:endParaRPr>
          </a:p>
          <a:p>
            <a:r>
              <a:rPr lang="en-US" sz="1600" b="1" dirty="0">
                <a:solidFill>
                  <a:prstClr val="black"/>
                </a:solidFill>
              </a:rPr>
              <a:t>Leidos was initially in line for the contract award, with both the highest technical rating and lowest evaluated cost. But the CO issued an adverse responsibility determination, finding Leidos ineligible for the task order based on its proposed use of a subcontractor who would carry out a substantial amount of work under the deal.</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029200"/>
            <a:ext cx="1951037"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1676529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solidFill>
                  <a:schemeClr val="tx1"/>
                </a:solidFill>
              </a:rPr>
              <a:t>The Responsibility Standards (FAR 9.104-1)</a:t>
            </a:r>
            <a:endParaRPr lang="en-US" sz="2000" dirty="0">
              <a:solidFill>
                <a:schemeClr val="tx1"/>
              </a:solidFill>
            </a:endParaRPr>
          </a:p>
        </p:txBody>
      </p:sp>
      <p:sp>
        <p:nvSpPr>
          <p:cNvPr id="3" name="Content Placeholder 2"/>
          <p:cNvSpPr>
            <a:spLocks noGrp="1"/>
          </p:cNvSpPr>
          <p:nvPr>
            <p:ph sz="half" idx="1"/>
          </p:nvPr>
        </p:nvSpPr>
        <p:spPr/>
        <p:txBody>
          <a:bodyPr/>
          <a:lstStyle/>
          <a:p>
            <a:r>
              <a:rPr lang="en-US" b="1" dirty="0"/>
              <a:t>(1)	Have adequate financial resources to perform the contract (or subcontract) or the ability to obtain them; </a:t>
            </a:r>
          </a:p>
          <a:p>
            <a:r>
              <a:rPr lang="en-US" b="1" dirty="0"/>
              <a:t>(2)	Be able to comply with the required or proposed delivery or performance schedule, taking into consideration all existing commercial and governmental business commitments;</a:t>
            </a:r>
          </a:p>
          <a:p>
            <a:r>
              <a:rPr lang="en-US" b="1" dirty="0"/>
              <a:t>(3)	Have a satisfactory performance record; </a:t>
            </a:r>
          </a:p>
          <a:p>
            <a:r>
              <a:rPr lang="en-US" b="1" dirty="0"/>
              <a:t>(4)	Have a satisfactory record of integrity and business ethics</a:t>
            </a:r>
            <a:r>
              <a:rPr lang="en-US" b="1" dirty="0" smtClean="0"/>
              <a:t>;</a:t>
            </a:r>
            <a:endParaRPr lang="en-US" b="1" dirty="0"/>
          </a:p>
        </p:txBody>
      </p:sp>
      <p:sp>
        <p:nvSpPr>
          <p:cNvPr id="4" name="Content Placeholder 3"/>
          <p:cNvSpPr>
            <a:spLocks noGrp="1"/>
          </p:cNvSpPr>
          <p:nvPr>
            <p:ph sz="half" idx="2"/>
          </p:nvPr>
        </p:nvSpPr>
        <p:spPr/>
        <p:txBody>
          <a:bodyPr/>
          <a:lstStyle/>
          <a:p>
            <a:r>
              <a:rPr lang="en-US" b="1" dirty="0"/>
              <a:t>(5)	Have the necessary organization, experience, accounting and operational controls, and technical skills, or the ability to obtain them </a:t>
            </a:r>
            <a:r>
              <a:rPr lang="en-US" b="1" dirty="0" smtClean="0"/>
              <a:t>…; </a:t>
            </a:r>
            <a:endParaRPr lang="en-US" b="1" dirty="0"/>
          </a:p>
          <a:p>
            <a:r>
              <a:rPr lang="en-US" b="1" dirty="0"/>
              <a:t>(6)	Have the necessary production, construction, and technical equipment and facilities, or the ability to obtain them; and</a:t>
            </a:r>
          </a:p>
          <a:p>
            <a:r>
              <a:rPr lang="en-US" b="1" dirty="0"/>
              <a:t>(7)	Be otherwise qualified and eligible to receive an award under applicable laws and regulations. </a:t>
            </a:r>
          </a:p>
          <a:p>
            <a:endParaRPr lang="en-US" dirty="0"/>
          </a:p>
        </p:txBody>
      </p:sp>
      <p:sp>
        <p:nvSpPr>
          <p:cNvPr id="5" name="Slide Number Placeholder 4"/>
          <p:cNvSpPr>
            <a:spLocks noGrp="1"/>
          </p:cNvSpPr>
          <p:nvPr>
            <p:ph type="sldNum" sz="quarter" idx="12"/>
          </p:nvPr>
        </p:nvSpPr>
        <p:spPr/>
        <p:txBody>
          <a:bodyPr/>
          <a:lstStyle/>
          <a:p>
            <a:fld id="{6E4EB78B-68F0-42A2-BBBC-4855C15CDE87}" type="slidenum">
              <a:rPr/>
              <a:pPr/>
              <a:t>26</a:t>
            </a:fld>
            <a:endParaRPr dirty="0"/>
          </a:p>
        </p:txBody>
      </p:sp>
      <p:pic>
        <p:nvPicPr>
          <p:cNvPr id="19458"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30443" y="228600"/>
            <a:ext cx="1379263"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1963944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27</a:t>
            </a:fld>
            <a:endParaRPr dirty="0"/>
          </a:p>
        </p:txBody>
      </p:sp>
      <p:sp>
        <p:nvSpPr>
          <p:cNvPr id="4" name="TextBox 3"/>
          <p:cNvSpPr txBox="1"/>
          <p:nvPr/>
        </p:nvSpPr>
        <p:spPr>
          <a:xfrm>
            <a:off x="228600" y="381000"/>
            <a:ext cx="8686800" cy="4339650"/>
          </a:xfrm>
          <a:prstGeom prst="rect">
            <a:avLst/>
          </a:prstGeom>
          <a:noFill/>
        </p:spPr>
        <p:txBody>
          <a:bodyPr wrap="square" rtlCol="0">
            <a:spAutoFit/>
          </a:bodyPr>
          <a:lstStyle/>
          <a:p>
            <a:r>
              <a:rPr lang="en-US" sz="2000" b="1" dirty="0">
                <a:solidFill>
                  <a:prstClr val="black"/>
                </a:solidFill>
              </a:rPr>
              <a:t>Responsibility Issues</a:t>
            </a:r>
          </a:p>
          <a:p>
            <a:endParaRPr lang="en-US" dirty="0">
              <a:solidFill>
                <a:prstClr val="black"/>
              </a:solidFill>
            </a:endParaRPr>
          </a:p>
          <a:p>
            <a:pPr marL="285750" indent="-285750">
              <a:buFont typeface="Arial" panose="020B0604020202020204" pitchFamily="34" charset="0"/>
              <a:buChar char="•"/>
            </a:pPr>
            <a:r>
              <a:rPr lang="en-US" b="1" dirty="0">
                <a:solidFill>
                  <a:prstClr val="black"/>
                </a:solidFill>
              </a:rPr>
              <a:t>(FAR 52.209-6) Contractors must ask prospective subcontractors to </a:t>
            </a:r>
            <a:r>
              <a:rPr lang="en-US" b="1" dirty="0"/>
              <a:t>disclose </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i="1" dirty="0"/>
              <a:t>“whether as of the time of award of the subcontract, the subcontractor, or its principals, is or is not debarred, suspended, or proposed for debarment by the Federal Government” </a:t>
            </a:r>
          </a:p>
          <a:p>
            <a:pPr marL="742950" lvl="1" indent="-285750">
              <a:buFont typeface="Arial" panose="020B0604020202020204" pitchFamily="34" charset="0"/>
              <a:buChar char="•"/>
            </a:pPr>
            <a:endParaRPr lang="en-US" b="1" i="1" dirty="0"/>
          </a:p>
          <a:p>
            <a:pPr lvl="1"/>
            <a:r>
              <a:rPr lang="en-US" b="1" i="1" u="sng" dirty="0"/>
              <a:t>and</a:t>
            </a:r>
            <a:r>
              <a:rPr lang="en-US" b="1" dirty="0"/>
              <a:t>,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Other than in a purchase of commercially available off-the-shelf (COTS) items, may not enter “into any </a:t>
            </a:r>
            <a:r>
              <a:rPr lang="en-US" b="1" dirty="0">
                <a:solidFill>
                  <a:prstClr val="black"/>
                </a:solidFill>
              </a:rPr>
              <a:t>subcontract, in excess of $35,000” with an entity “that is debarred, suspended, or proposed for debarment by any executive agency unless there is a compelling reason to do so.”</a:t>
            </a:r>
          </a:p>
        </p:txBody>
      </p:sp>
      <p:pic>
        <p:nvPicPr>
          <p:cNvPr id="70658"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1400" y="4710922"/>
            <a:ext cx="1981200" cy="131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24300459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28</a:t>
            </a:fld>
            <a:endParaRPr dirty="0"/>
          </a:p>
        </p:txBody>
      </p:sp>
      <p:sp>
        <p:nvSpPr>
          <p:cNvPr id="4" name="TextBox 3"/>
          <p:cNvSpPr txBox="1"/>
          <p:nvPr/>
        </p:nvSpPr>
        <p:spPr>
          <a:xfrm>
            <a:off x="381000" y="228600"/>
            <a:ext cx="8382000" cy="5109091"/>
          </a:xfrm>
          <a:prstGeom prst="rect">
            <a:avLst/>
          </a:prstGeom>
          <a:noFill/>
        </p:spPr>
        <p:txBody>
          <a:bodyPr wrap="square" rtlCol="0">
            <a:spAutoFit/>
          </a:bodyPr>
          <a:lstStyle/>
          <a:p>
            <a:r>
              <a:rPr lang="en-US" sz="2000" b="1" dirty="0">
                <a:solidFill>
                  <a:prstClr val="black"/>
                </a:solidFill>
              </a:rPr>
              <a:t>Past </a:t>
            </a:r>
            <a:r>
              <a:rPr lang="en-US" sz="2000" b="1" dirty="0" smtClean="0">
                <a:solidFill>
                  <a:prstClr val="black"/>
                </a:solidFill>
              </a:rPr>
              <a:t>Performance Considerations</a:t>
            </a:r>
            <a:endParaRPr lang="en-US" sz="2000" b="1" dirty="0">
              <a:solidFill>
                <a:prstClr val="black"/>
              </a:solidFill>
            </a:endParaRPr>
          </a:p>
          <a:p>
            <a:endParaRPr lang="en-US" b="1" dirty="0">
              <a:solidFill>
                <a:prstClr val="black"/>
              </a:solidFill>
            </a:endParaRPr>
          </a:p>
          <a:p>
            <a:pPr marL="285750" indent="-285750">
              <a:buFont typeface="Arial" panose="020B0604020202020204" pitchFamily="34" charset="0"/>
              <a:buChar char="•"/>
            </a:pPr>
            <a:r>
              <a:rPr lang="en-US" b="1" dirty="0">
                <a:solidFill>
                  <a:prstClr val="black"/>
                </a:solidFill>
              </a:rPr>
              <a:t>The FAR makes </a:t>
            </a:r>
            <a:r>
              <a:rPr lang="en-US" b="1" dirty="0"/>
              <a:t>past performance a factor </a:t>
            </a:r>
          </a:p>
          <a:p>
            <a:r>
              <a:rPr lang="en-US" b="1" dirty="0"/>
              <a:t>     in almost all source selections  </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a:solidFill>
                  <a:prstClr val="black"/>
                </a:solidFill>
              </a:rPr>
              <a:t>and includes detailed provisions for collecting </a:t>
            </a:r>
          </a:p>
          <a:p>
            <a:pPr lvl="1"/>
            <a:r>
              <a:rPr lang="en-US" b="1" dirty="0">
                <a:solidFill>
                  <a:prstClr val="black"/>
                </a:solidFill>
              </a:rPr>
              <a:t>     and maintaining contractor performance information.  </a:t>
            </a:r>
          </a:p>
          <a:p>
            <a:pPr marL="285750" indent="-285750">
              <a:buFont typeface="Arial" panose="020B0604020202020204" pitchFamily="34" charset="0"/>
              <a:buChar char="•"/>
            </a:pPr>
            <a:endParaRPr lang="en-US" b="1" dirty="0">
              <a:solidFill>
                <a:prstClr val="black"/>
              </a:solidFill>
            </a:endParaRPr>
          </a:p>
          <a:p>
            <a:pPr marL="285750" indent="-285750">
              <a:buFont typeface="Arial" panose="020B0604020202020204" pitchFamily="34" charset="0"/>
              <a:buChar char="•"/>
            </a:pPr>
            <a:r>
              <a:rPr lang="en-US" b="1" dirty="0">
                <a:solidFill>
                  <a:prstClr val="black"/>
                </a:solidFill>
              </a:rPr>
              <a:t>Past performance information related to proposed subcontractors, </a:t>
            </a:r>
          </a:p>
          <a:p>
            <a:pPr marL="285750" indent="-285750">
              <a:buFont typeface="Arial" panose="020B0604020202020204" pitchFamily="34" charset="0"/>
              <a:buChar char="•"/>
            </a:pPr>
            <a:endParaRPr lang="en-US" b="1" dirty="0">
              <a:solidFill>
                <a:prstClr val="black"/>
              </a:solidFill>
            </a:endParaRPr>
          </a:p>
          <a:p>
            <a:pPr marL="742950" lvl="1" indent="-285750">
              <a:buFont typeface="Wingdings" panose="05000000000000000000" pitchFamily="2" charset="2"/>
              <a:buChar char="ü"/>
            </a:pPr>
            <a:r>
              <a:rPr lang="en-US" b="1" dirty="0">
                <a:solidFill>
                  <a:prstClr val="black"/>
                </a:solidFill>
              </a:rPr>
              <a:t>particularly key subcontractors, </a:t>
            </a:r>
          </a:p>
          <a:p>
            <a:pPr marL="742950" lvl="1" indent="-285750">
              <a:buFont typeface="Wingdings" panose="05000000000000000000" pitchFamily="2" charset="2"/>
              <a:buChar char="ü"/>
            </a:pPr>
            <a:endParaRPr lang="en-US" b="1" dirty="0">
              <a:solidFill>
                <a:prstClr val="black"/>
              </a:solidFill>
            </a:endParaRPr>
          </a:p>
          <a:p>
            <a:pPr marL="1200150" lvl="2" indent="-285750">
              <a:buFont typeface="Wingdings" panose="05000000000000000000" pitchFamily="2" charset="2"/>
              <a:buChar char="ü"/>
            </a:pPr>
            <a:r>
              <a:rPr lang="en-US" b="1" dirty="0">
                <a:solidFill>
                  <a:prstClr val="black"/>
                </a:solidFill>
              </a:rPr>
              <a:t>can be an important part of an offeror’s overall past performance rating, and </a:t>
            </a:r>
          </a:p>
          <a:p>
            <a:pPr marL="742950" lvl="1" indent="-285750">
              <a:buFont typeface="Wingdings" panose="05000000000000000000" pitchFamily="2" charset="2"/>
              <a:buChar char="ü"/>
            </a:pPr>
            <a:endParaRPr lang="en-US" b="1" dirty="0">
              <a:solidFill>
                <a:prstClr val="black"/>
              </a:solidFill>
            </a:endParaRPr>
          </a:p>
          <a:p>
            <a:pPr marL="1657350" lvl="3" indent="-285750">
              <a:buFont typeface="Wingdings" panose="05000000000000000000" pitchFamily="2" charset="2"/>
              <a:buChar char="ü"/>
            </a:pPr>
            <a:r>
              <a:rPr lang="en-US" b="1" dirty="0">
                <a:solidFill>
                  <a:prstClr val="black"/>
                </a:solidFill>
              </a:rPr>
              <a:t>can be a competitive discriminator. </a:t>
            </a:r>
          </a:p>
          <a:p>
            <a:r>
              <a:rPr lang="en-US" b="1" dirty="0">
                <a:solidFill>
                  <a:prstClr val="black"/>
                </a:solidFill>
              </a:rPr>
              <a:t>	</a:t>
            </a:r>
          </a:p>
          <a:p>
            <a:r>
              <a:rPr lang="en-US" b="1" dirty="0" smtClean="0">
                <a:solidFill>
                  <a:prstClr val="black"/>
                </a:solidFill>
              </a:rPr>
              <a:t>. </a:t>
            </a:r>
            <a:endParaRPr lang="en-US" b="1" dirty="0">
              <a:solidFill>
                <a:prstClr val="black"/>
              </a:solidFill>
            </a:endParaRPr>
          </a:p>
        </p:txBody>
      </p:sp>
      <p:pic>
        <p:nvPicPr>
          <p:cNvPr id="26626"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00800" y="3962400"/>
            <a:ext cx="2590800" cy="195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30034247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29</a:t>
            </a:fld>
            <a:endParaRPr dirty="0"/>
          </a:p>
        </p:txBody>
      </p:sp>
      <p:sp>
        <p:nvSpPr>
          <p:cNvPr id="4" name="TextBox 3"/>
          <p:cNvSpPr txBox="1"/>
          <p:nvPr/>
        </p:nvSpPr>
        <p:spPr>
          <a:xfrm>
            <a:off x="381000" y="457200"/>
            <a:ext cx="8382000" cy="3785652"/>
          </a:xfrm>
          <a:prstGeom prst="rect">
            <a:avLst/>
          </a:prstGeom>
          <a:noFill/>
        </p:spPr>
        <p:txBody>
          <a:bodyPr wrap="square" rtlCol="0">
            <a:spAutoFit/>
          </a:bodyPr>
          <a:lstStyle/>
          <a:p>
            <a:r>
              <a:rPr lang="en-US" sz="2000" b="1" dirty="0">
                <a:solidFill>
                  <a:prstClr val="black"/>
                </a:solidFill>
              </a:rPr>
              <a:t>Past </a:t>
            </a:r>
            <a:r>
              <a:rPr lang="en-US" sz="2000" b="1" dirty="0" smtClean="0">
                <a:solidFill>
                  <a:prstClr val="black"/>
                </a:solidFill>
              </a:rPr>
              <a:t>Performance Considerations</a:t>
            </a:r>
            <a:endParaRPr lang="en-US" sz="2000" b="1" dirty="0">
              <a:solidFill>
                <a:prstClr val="black"/>
              </a:solidFill>
            </a:endParaRPr>
          </a:p>
          <a:p>
            <a:endParaRPr lang="en-US" dirty="0" smtClean="0">
              <a:solidFill>
                <a:prstClr val="black"/>
              </a:solidFill>
            </a:endParaRPr>
          </a:p>
          <a:p>
            <a:pPr marL="285750" indent="-285750">
              <a:buFont typeface="Arial" panose="020B0604020202020204" pitchFamily="34" charset="0"/>
              <a:buChar char="•"/>
            </a:pPr>
            <a:r>
              <a:rPr lang="en-US" b="1" dirty="0">
                <a:solidFill>
                  <a:prstClr val="black"/>
                </a:solidFill>
              </a:rPr>
              <a:t>FAR </a:t>
            </a:r>
            <a:r>
              <a:rPr lang="en-US" b="1" dirty="0" smtClean="0">
                <a:solidFill>
                  <a:prstClr val="black"/>
                </a:solidFill>
              </a:rPr>
              <a:t>requires </a:t>
            </a:r>
            <a:r>
              <a:rPr lang="en-US" b="1" dirty="0">
                <a:solidFill>
                  <a:prstClr val="black"/>
                </a:solidFill>
              </a:rPr>
              <a:t>the use of the Federal Awardee Performance and Integrity Information System (FAPIIS</a:t>
            </a:r>
            <a:r>
              <a:rPr lang="en-US" b="1" dirty="0" smtClean="0">
                <a:solidFill>
                  <a:prstClr val="black"/>
                </a:solidFill>
              </a:rPr>
              <a:t>).</a:t>
            </a:r>
          </a:p>
          <a:p>
            <a:pPr marL="285750" indent="-285750">
              <a:buFont typeface="Arial" panose="020B0604020202020204" pitchFamily="34" charset="0"/>
              <a:buChar char="•"/>
            </a:pPr>
            <a:endParaRPr lang="en-US" b="1" dirty="0">
              <a:solidFill>
                <a:prstClr val="black"/>
              </a:solidFill>
            </a:endParaRPr>
          </a:p>
          <a:p>
            <a:pPr marL="742950" lvl="1" indent="-285750">
              <a:buFont typeface="Arial" panose="020B0604020202020204" pitchFamily="34" charset="0"/>
              <a:buChar char="•"/>
            </a:pPr>
            <a:r>
              <a:rPr lang="en-US" b="1" dirty="0"/>
              <a:t>FAPIIS </a:t>
            </a:r>
            <a:r>
              <a:rPr lang="en-US" b="1" dirty="0" smtClean="0"/>
              <a:t>consolidates </a:t>
            </a:r>
            <a:r>
              <a:rPr lang="en-US" b="1" dirty="0"/>
              <a:t>information from the Excluded Parties List System (EPLS), </a:t>
            </a:r>
          </a:p>
          <a:p>
            <a:pPr marL="285750" indent="-285750">
              <a:buFont typeface="Arial" panose="020B0604020202020204" pitchFamily="34" charset="0"/>
              <a:buChar char="•"/>
            </a:pPr>
            <a:endParaRPr lang="en-US" b="1" dirty="0"/>
          </a:p>
          <a:p>
            <a:pPr marL="1200150" lvl="2" indent="-285750">
              <a:buFont typeface="Wingdings" panose="05000000000000000000" pitchFamily="2" charset="2"/>
              <a:buChar char="ü"/>
            </a:pPr>
            <a:r>
              <a:rPr lang="en-US" b="1" dirty="0"/>
              <a:t>the Past Performance Information Retrieval System (PPIRS), and</a:t>
            </a:r>
          </a:p>
          <a:p>
            <a:pPr marL="742950" lvl="1" indent="-285750">
              <a:buFont typeface="Arial" panose="020B0604020202020204" pitchFamily="34" charset="0"/>
              <a:buChar char="•"/>
            </a:pPr>
            <a:endParaRPr lang="en-US" b="1" dirty="0"/>
          </a:p>
          <a:p>
            <a:pPr marL="1657350" lvl="3" indent="-285750">
              <a:buFont typeface="Wingdings" panose="05000000000000000000" pitchFamily="2" charset="2"/>
              <a:buChar char="ü"/>
            </a:pPr>
            <a:r>
              <a:rPr lang="en-US" b="1" dirty="0"/>
              <a:t>the Contractor Performance Assessment Reporting System (CPARS). </a:t>
            </a:r>
          </a:p>
        </p:txBody>
      </p:sp>
      <p:pic>
        <p:nvPicPr>
          <p:cNvPr id="38915"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33799" y="3962400"/>
            <a:ext cx="3378905" cy="1965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1414163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3</a:t>
            </a:fld>
            <a:endParaRPr dirty="0"/>
          </a:p>
        </p:txBody>
      </p:sp>
      <p:sp>
        <p:nvSpPr>
          <p:cNvPr id="4" name="TextBox 3"/>
          <p:cNvSpPr txBox="1"/>
          <p:nvPr/>
        </p:nvSpPr>
        <p:spPr>
          <a:xfrm>
            <a:off x="381000" y="152399"/>
            <a:ext cx="8534400" cy="5755422"/>
          </a:xfrm>
          <a:prstGeom prst="rect">
            <a:avLst/>
          </a:prstGeom>
          <a:noFill/>
        </p:spPr>
        <p:txBody>
          <a:bodyPr wrap="square" rtlCol="0">
            <a:spAutoFit/>
          </a:bodyPr>
          <a:lstStyle/>
          <a:p>
            <a:pPr algn="ctr"/>
            <a:r>
              <a:rPr lang="en-US" sz="2400" b="1" dirty="0">
                <a:solidFill>
                  <a:prstClr val="black"/>
                </a:solidFill>
              </a:rPr>
              <a:t>Teaming Agreements: </a:t>
            </a:r>
            <a:endParaRPr lang="en-US" sz="2400" b="1" dirty="0" smtClean="0">
              <a:solidFill>
                <a:prstClr val="black"/>
              </a:solidFill>
            </a:endParaRPr>
          </a:p>
          <a:p>
            <a:pPr algn="ctr"/>
            <a:r>
              <a:rPr lang="en-US" sz="2400" b="1" dirty="0" smtClean="0">
                <a:solidFill>
                  <a:prstClr val="black"/>
                </a:solidFill>
              </a:rPr>
              <a:t>Competitive </a:t>
            </a:r>
            <a:r>
              <a:rPr lang="en-US" sz="2400" b="1" dirty="0">
                <a:solidFill>
                  <a:prstClr val="black"/>
                </a:solidFill>
              </a:rPr>
              <a:t>Discriminator or Legal Liability</a:t>
            </a:r>
            <a:endParaRPr lang="en-US" b="1" dirty="0">
              <a:solidFill>
                <a:prstClr val="black"/>
              </a:solidFill>
            </a:endParaRPr>
          </a:p>
          <a:p>
            <a:pPr algn="ctr"/>
            <a:r>
              <a:rPr lang="en-US" sz="2000" b="1" dirty="0" smtClean="0">
                <a:solidFill>
                  <a:prstClr val="black"/>
                </a:solidFill>
              </a:rPr>
              <a:t>_________________________________________________</a:t>
            </a:r>
            <a:endParaRPr lang="en-US" sz="2000" b="1" dirty="0">
              <a:solidFill>
                <a:prstClr val="black"/>
              </a:solidFill>
            </a:endParaRPr>
          </a:p>
          <a:p>
            <a:pPr marL="342900" indent="-342900" algn="ctr">
              <a:buFont typeface="+mj-lt"/>
              <a:buAutoNum type="arabicPeriod"/>
            </a:pPr>
            <a:endParaRPr lang="en-US" b="1" dirty="0">
              <a:solidFill>
                <a:prstClr val="black"/>
              </a:solidFill>
            </a:endParaRPr>
          </a:p>
          <a:p>
            <a:pPr marL="342900" indent="-342900">
              <a:buFont typeface="+mj-lt"/>
              <a:buAutoNum type="arabicPeriod"/>
            </a:pPr>
            <a:r>
              <a:rPr lang="en-US" b="1" dirty="0" smtClean="0">
                <a:solidFill>
                  <a:prstClr val="black"/>
                </a:solidFill>
              </a:rPr>
              <a:t>Introduction  </a:t>
            </a:r>
            <a:endParaRPr lang="en-US" b="1" dirty="0">
              <a:solidFill>
                <a:prstClr val="black"/>
              </a:solidFill>
            </a:endParaRPr>
          </a:p>
          <a:p>
            <a:pPr marL="800100" lvl="1" indent="-342900">
              <a:buFont typeface="Arial" panose="020B0604020202020204" pitchFamily="34" charset="0"/>
              <a:buChar char="•"/>
            </a:pPr>
            <a:r>
              <a:rPr lang="en-US" sz="1600" b="1" dirty="0" smtClean="0">
                <a:solidFill>
                  <a:prstClr val="black"/>
                </a:solidFill>
              </a:rPr>
              <a:t>Why Team?</a:t>
            </a:r>
            <a:endParaRPr lang="en-US" sz="1600" b="1" dirty="0">
              <a:solidFill>
                <a:prstClr val="black"/>
              </a:solidFill>
            </a:endParaRPr>
          </a:p>
          <a:p>
            <a:pPr marL="800100" lvl="1" indent="-342900">
              <a:buFont typeface="Arial" panose="020B0604020202020204" pitchFamily="34" charset="0"/>
              <a:buChar char="•"/>
            </a:pPr>
            <a:r>
              <a:rPr lang="en-US" sz="1600" b="1" dirty="0" smtClean="0">
                <a:solidFill>
                  <a:prstClr val="black"/>
                </a:solidFill>
              </a:rPr>
              <a:t>What are the Key Benefits and Risks?</a:t>
            </a:r>
            <a:endParaRPr lang="en-US" sz="1600" b="1" dirty="0">
              <a:solidFill>
                <a:prstClr val="black"/>
              </a:solidFill>
            </a:endParaRPr>
          </a:p>
          <a:p>
            <a:pPr marL="800100" lvl="1" indent="-342900">
              <a:buFont typeface="Arial" panose="020B0604020202020204" pitchFamily="34" charset="0"/>
              <a:buChar char="•"/>
            </a:pPr>
            <a:r>
              <a:rPr lang="en-US" sz="1600" b="1" dirty="0" smtClean="0">
                <a:solidFill>
                  <a:prstClr val="black"/>
                </a:solidFill>
              </a:rPr>
              <a:t>What are the Alternatives?</a:t>
            </a:r>
            <a:endParaRPr lang="en-US" sz="1600" b="1" dirty="0">
              <a:solidFill>
                <a:prstClr val="black"/>
              </a:solidFill>
            </a:endParaRPr>
          </a:p>
          <a:p>
            <a:pPr marL="800100" lvl="1" indent="-342900">
              <a:buFont typeface="+mj-lt"/>
              <a:buAutoNum type="arabicPeriod"/>
            </a:pPr>
            <a:endParaRPr lang="en-US" b="1" dirty="0">
              <a:solidFill>
                <a:prstClr val="black"/>
              </a:solidFill>
            </a:endParaRPr>
          </a:p>
          <a:p>
            <a:pPr marL="342900" indent="-342900">
              <a:buFont typeface="+mj-lt"/>
              <a:buAutoNum type="arabicPeriod"/>
            </a:pPr>
            <a:r>
              <a:rPr lang="en-US" b="1" dirty="0" smtClean="0">
                <a:solidFill>
                  <a:prstClr val="black"/>
                </a:solidFill>
              </a:rPr>
              <a:t>FAR Framework</a:t>
            </a:r>
            <a:endParaRPr lang="en-US" b="1" dirty="0">
              <a:solidFill>
                <a:prstClr val="black"/>
              </a:solidFill>
            </a:endParaRPr>
          </a:p>
          <a:p>
            <a:pPr marL="800100" lvl="1" indent="-342900">
              <a:buFont typeface="Arial" panose="020B0604020202020204" pitchFamily="34" charset="0"/>
              <a:buChar char="•"/>
            </a:pPr>
            <a:r>
              <a:rPr lang="en-US" sz="1600" b="1" dirty="0" smtClean="0">
                <a:solidFill>
                  <a:prstClr val="black"/>
                </a:solidFill>
              </a:rPr>
              <a:t>FAR Subpart 9.6</a:t>
            </a:r>
          </a:p>
          <a:p>
            <a:pPr marL="800100" lvl="1" indent="-342900">
              <a:buFont typeface="Arial" panose="020B0604020202020204" pitchFamily="34" charset="0"/>
              <a:buChar char="•"/>
            </a:pPr>
            <a:r>
              <a:rPr lang="en-US" sz="1600" b="1" dirty="0" smtClean="0">
                <a:solidFill>
                  <a:prstClr val="black"/>
                </a:solidFill>
              </a:rPr>
              <a:t>Responsibility Determination</a:t>
            </a:r>
            <a:endParaRPr lang="en-US" sz="1600" b="1" dirty="0">
              <a:solidFill>
                <a:prstClr val="black"/>
              </a:solidFill>
            </a:endParaRPr>
          </a:p>
          <a:p>
            <a:pPr marL="800100" lvl="1" indent="-342900">
              <a:buFont typeface="Arial" panose="020B0604020202020204" pitchFamily="34" charset="0"/>
              <a:buChar char="•"/>
            </a:pPr>
            <a:r>
              <a:rPr lang="en-US" sz="1600" b="1" dirty="0">
                <a:solidFill>
                  <a:prstClr val="black"/>
                </a:solidFill>
              </a:rPr>
              <a:t>Past </a:t>
            </a:r>
            <a:r>
              <a:rPr lang="en-US" sz="1600" b="1" dirty="0" smtClean="0">
                <a:solidFill>
                  <a:prstClr val="black"/>
                </a:solidFill>
              </a:rPr>
              <a:t>Performance Consideration</a:t>
            </a:r>
          </a:p>
          <a:p>
            <a:pPr marL="800100" lvl="1" indent="-342900">
              <a:buFont typeface="Arial" panose="020B0604020202020204" pitchFamily="34" charset="0"/>
              <a:buChar char="•"/>
            </a:pPr>
            <a:r>
              <a:rPr lang="en-US" sz="1600" b="1" dirty="0" smtClean="0">
                <a:solidFill>
                  <a:prstClr val="black"/>
                </a:solidFill>
              </a:rPr>
              <a:t>Antitrust Concerns</a:t>
            </a:r>
            <a:endParaRPr lang="en-US" sz="1600" b="1" dirty="0">
              <a:solidFill>
                <a:prstClr val="black"/>
              </a:solidFill>
            </a:endParaRPr>
          </a:p>
          <a:p>
            <a:pPr marL="342900" indent="-342900">
              <a:buFont typeface="+mj-lt"/>
              <a:buAutoNum type="arabicPeriod"/>
            </a:pPr>
            <a:endParaRPr lang="en-US" b="1" dirty="0">
              <a:solidFill>
                <a:prstClr val="black"/>
              </a:solidFill>
            </a:endParaRPr>
          </a:p>
          <a:p>
            <a:pPr marL="342900" indent="-342900">
              <a:buFont typeface="+mj-lt"/>
              <a:buAutoNum type="arabicPeriod"/>
            </a:pPr>
            <a:r>
              <a:rPr lang="en-US" b="1" dirty="0" smtClean="0">
                <a:solidFill>
                  <a:prstClr val="black"/>
                </a:solidFill>
              </a:rPr>
              <a:t>The Process</a:t>
            </a:r>
            <a:endParaRPr lang="en-US" b="1" dirty="0">
              <a:solidFill>
                <a:prstClr val="black"/>
              </a:solidFill>
            </a:endParaRPr>
          </a:p>
          <a:p>
            <a:pPr marL="800100" lvl="1" indent="-342900">
              <a:buFont typeface="Arial" panose="020B0604020202020204" pitchFamily="34" charset="0"/>
              <a:buChar char="•"/>
            </a:pPr>
            <a:r>
              <a:rPr lang="en-US" sz="1600" b="1" dirty="0" smtClean="0">
                <a:solidFill>
                  <a:prstClr val="black"/>
                </a:solidFill>
              </a:rPr>
              <a:t>Due Diligence Review</a:t>
            </a:r>
            <a:endParaRPr lang="en-US" sz="1600" b="1" dirty="0">
              <a:solidFill>
                <a:prstClr val="black"/>
              </a:solidFill>
            </a:endParaRPr>
          </a:p>
          <a:p>
            <a:pPr marL="800100" lvl="1" indent="-342900">
              <a:buFont typeface="Arial" panose="020B0604020202020204" pitchFamily="34" charset="0"/>
              <a:buChar char="•"/>
            </a:pPr>
            <a:r>
              <a:rPr lang="en-US" sz="1600" b="1" dirty="0" smtClean="0">
                <a:solidFill>
                  <a:prstClr val="black"/>
                </a:solidFill>
              </a:rPr>
              <a:t>Agreements Employed</a:t>
            </a:r>
          </a:p>
          <a:p>
            <a:pPr marL="800100" lvl="1" indent="-342900">
              <a:buFont typeface="Arial" panose="020B0604020202020204" pitchFamily="34" charset="0"/>
              <a:buChar char="•"/>
            </a:pPr>
            <a:r>
              <a:rPr lang="en-US" sz="1600" b="1" dirty="0" smtClean="0">
                <a:solidFill>
                  <a:prstClr val="black"/>
                </a:solidFill>
              </a:rPr>
              <a:t>Negotiation</a:t>
            </a:r>
          </a:p>
          <a:p>
            <a:pPr marL="800100" lvl="1" indent="-342900">
              <a:buFont typeface="Arial" panose="020B0604020202020204" pitchFamily="34" charset="0"/>
              <a:buChar char="•"/>
            </a:pPr>
            <a:endParaRPr lang="en-US" sz="1600" b="1" dirty="0">
              <a:solidFill>
                <a:prstClr val="black"/>
              </a:solidFill>
            </a:endParaRPr>
          </a:p>
          <a:p>
            <a:endParaRPr lang="en-US" sz="1600" b="1" dirty="0">
              <a:solidFill>
                <a:prstClr val="black"/>
              </a:solidFill>
            </a:endParaRPr>
          </a:p>
        </p:txBody>
      </p:sp>
      <p:pic>
        <p:nvPicPr>
          <p:cNvPr id="12290" name="Picture 2"/>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MosiaicBubbles/>
                    </a14:imgEffect>
                  </a14:imgLayer>
                </a14:imgProps>
              </a:ext>
              <a:ext uri="{28A0092B-C50C-407E-A947-70E740481C1C}">
                <a14:useLocalDpi xmlns:a14="http://schemas.microsoft.com/office/drawing/2010/main" val="0"/>
              </a:ext>
            </a:extLst>
          </a:blip>
          <a:srcRect/>
          <a:stretch>
            <a:fillRect/>
          </a:stretch>
        </p:blipFill>
        <p:spPr bwMode="auto">
          <a:xfrm>
            <a:off x="4953000" y="2937604"/>
            <a:ext cx="4155268" cy="1611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34302462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30</a:t>
            </a:fld>
            <a:endParaRPr dirty="0"/>
          </a:p>
        </p:txBody>
      </p:sp>
      <p:sp>
        <p:nvSpPr>
          <p:cNvPr id="4" name="TextBox 3"/>
          <p:cNvSpPr txBox="1"/>
          <p:nvPr/>
        </p:nvSpPr>
        <p:spPr>
          <a:xfrm>
            <a:off x="381000" y="304800"/>
            <a:ext cx="8382000" cy="4616648"/>
          </a:xfrm>
          <a:prstGeom prst="rect">
            <a:avLst/>
          </a:prstGeom>
          <a:noFill/>
        </p:spPr>
        <p:txBody>
          <a:bodyPr wrap="square" rtlCol="0">
            <a:spAutoFit/>
          </a:bodyPr>
          <a:lstStyle/>
          <a:p>
            <a:r>
              <a:rPr lang="en-US" sz="2000" b="1" dirty="0">
                <a:solidFill>
                  <a:prstClr val="black"/>
                </a:solidFill>
              </a:rPr>
              <a:t>Past </a:t>
            </a:r>
            <a:r>
              <a:rPr lang="en-US" sz="2000" b="1" dirty="0" smtClean="0">
                <a:solidFill>
                  <a:prstClr val="black"/>
                </a:solidFill>
              </a:rPr>
              <a:t>Performance Considerations</a:t>
            </a:r>
            <a:endParaRPr lang="en-US" sz="2000" b="1" dirty="0">
              <a:solidFill>
                <a:prstClr val="black"/>
              </a:solidFill>
            </a:endParaRPr>
          </a:p>
          <a:p>
            <a:endParaRPr lang="en-US" dirty="0">
              <a:solidFill>
                <a:prstClr val="black"/>
              </a:solidFill>
            </a:endParaRPr>
          </a:p>
          <a:p>
            <a:pPr marL="285750" indent="-285750">
              <a:buFont typeface="Arial" panose="020B0604020202020204" pitchFamily="34" charset="0"/>
              <a:buChar char="•"/>
            </a:pPr>
            <a:r>
              <a:rPr lang="en-US" b="1" dirty="0"/>
              <a:t>Also collects</a:t>
            </a:r>
          </a:p>
          <a:p>
            <a:r>
              <a:rPr lang="en-US" b="1" dirty="0">
                <a:solidFill>
                  <a:srgbClr val="971B2F"/>
                </a:solidFill>
              </a:rPr>
              <a:t> </a:t>
            </a:r>
          </a:p>
          <a:p>
            <a:pPr marL="1200150" lvl="2" indent="-285750">
              <a:buFont typeface="Wingdings" panose="05000000000000000000" pitchFamily="2" charset="2"/>
              <a:buChar char="ü"/>
            </a:pPr>
            <a:r>
              <a:rPr lang="en-US" b="1" dirty="0">
                <a:solidFill>
                  <a:prstClr val="black"/>
                </a:solidFill>
              </a:rPr>
              <a:t>CO nonresponsibility determinations, </a:t>
            </a:r>
          </a:p>
          <a:p>
            <a:pPr marL="1200150" lvl="2" indent="-285750">
              <a:buFont typeface="Wingdings" panose="05000000000000000000" pitchFamily="2" charset="2"/>
              <a:buChar char="ü"/>
            </a:pPr>
            <a:r>
              <a:rPr lang="en-US" b="1" dirty="0">
                <a:solidFill>
                  <a:prstClr val="black"/>
                </a:solidFill>
              </a:rPr>
              <a:t>contract terminations, </a:t>
            </a:r>
          </a:p>
          <a:p>
            <a:pPr marL="1200150" lvl="2" indent="-285750">
              <a:buFont typeface="Wingdings" panose="05000000000000000000" pitchFamily="2" charset="2"/>
              <a:buChar char="ü"/>
            </a:pPr>
            <a:r>
              <a:rPr lang="en-US" b="1" dirty="0">
                <a:solidFill>
                  <a:prstClr val="black"/>
                </a:solidFill>
              </a:rPr>
              <a:t>agency defective pricing determinations, </a:t>
            </a:r>
          </a:p>
          <a:p>
            <a:pPr marL="1200150" lvl="2" indent="-285750">
              <a:buFont typeface="Wingdings" panose="05000000000000000000" pitchFamily="2" charset="2"/>
              <a:buChar char="ü"/>
            </a:pPr>
            <a:r>
              <a:rPr lang="en-US" b="1" dirty="0">
                <a:solidFill>
                  <a:prstClr val="black"/>
                </a:solidFill>
              </a:rPr>
              <a:t>administrative agreements entered into following a resolution of a suspension or debarment, and </a:t>
            </a:r>
          </a:p>
          <a:p>
            <a:pPr marL="1200150" lvl="2" indent="-285750">
              <a:buFont typeface="Wingdings" panose="05000000000000000000" pitchFamily="2" charset="2"/>
              <a:buChar char="ü"/>
            </a:pPr>
            <a:r>
              <a:rPr lang="en-US" b="1" dirty="0">
                <a:solidFill>
                  <a:prstClr val="black"/>
                </a:solidFill>
              </a:rPr>
              <a:t>contractor self-reporting of criminal convictions, civil liability, and adverse administrative proceedings. </a:t>
            </a:r>
          </a:p>
          <a:p>
            <a:pPr marL="285750" indent="-285750">
              <a:buFont typeface="Arial" panose="020B0604020202020204" pitchFamily="34" charset="0"/>
              <a:buChar char="•"/>
            </a:pPr>
            <a:endParaRPr lang="en-US" b="1" dirty="0">
              <a:solidFill>
                <a:prstClr val="black"/>
              </a:solidFill>
            </a:endParaRPr>
          </a:p>
          <a:p>
            <a:pPr marL="285750" indent="-285750">
              <a:buFont typeface="Arial" panose="020B0604020202020204" pitchFamily="34" charset="0"/>
              <a:buChar char="•"/>
            </a:pPr>
            <a:r>
              <a:rPr lang="en-US" b="1" dirty="0">
                <a:solidFill>
                  <a:prstClr val="black"/>
                </a:solidFill>
              </a:rPr>
              <a:t>The Government has </a:t>
            </a:r>
            <a:r>
              <a:rPr lang="en-US" b="1" dirty="0" smtClean="0">
                <a:solidFill>
                  <a:prstClr val="black"/>
                </a:solidFill>
              </a:rPr>
              <a:t>implemented </a:t>
            </a:r>
            <a:r>
              <a:rPr lang="en-US" b="1" dirty="0">
                <a:solidFill>
                  <a:prstClr val="black"/>
                </a:solidFill>
              </a:rPr>
              <a:t>the System for Award Management (</a:t>
            </a:r>
            <a:r>
              <a:rPr lang="en-US" b="1" dirty="0">
                <a:solidFill>
                  <a:srgbClr val="971B2F"/>
                </a:solidFill>
              </a:rPr>
              <a:t>SAM</a:t>
            </a:r>
            <a:r>
              <a:rPr lang="en-US" b="1" dirty="0">
                <a:solidFill>
                  <a:prstClr val="black"/>
                </a:solidFill>
              </a:rPr>
              <a:t>) at </a:t>
            </a:r>
            <a:r>
              <a:rPr lang="en-US" b="1" dirty="0">
                <a:solidFill>
                  <a:srgbClr val="971B2F"/>
                </a:solidFill>
              </a:rPr>
              <a:t>www.sam.gov</a:t>
            </a:r>
            <a:r>
              <a:rPr lang="en-US" b="1" dirty="0">
                <a:solidFill>
                  <a:prstClr val="black"/>
                </a:solidFill>
              </a:rPr>
              <a:t> for the purpose of consolidating the Government-wide acquisition and award support systems, including FAPIIS and EPLS, into one new system. </a:t>
            </a:r>
          </a:p>
        </p:txBody>
      </p:sp>
      <p:pic>
        <p:nvPicPr>
          <p:cNvPr id="39938"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95600" y="4921449"/>
            <a:ext cx="3688830" cy="1061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266185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31</a:t>
            </a:fld>
            <a:endParaRPr dirty="0"/>
          </a:p>
        </p:txBody>
      </p:sp>
      <p:sp>
        <p:nvSpPr>
          <p:cNvPr id="4" name="TextBox 3"/>
          <p:cNvSpPr txBox="1"/>
          <p:nvPr/>
        </p:nvSpPr>
        <p:spPr>
          <a:xfrm>
            <a:off x="381000" y="381000"/>
            <a:ext cx="8382000" cy="4062651"/>
          </a:xfrm>
          <a:prstGeom prst="rect">
            <a:avLst/>
          </a:prstGeom>
          <a:noFill/>
        </p:spPr>
        <p:txBody>
          <a:bodyPr wrap="square" rtlCol="0">
            <a:spAutoFit/>
          </a:bodyPr>
          <a:lstStyle/>
          <a:p>
            <a:r>
              <a:rPr lang="en-US" sz="2000" b="1" dirty="0">
                <a:solidFill>
                  <a:prstClr val="black"/>
                </a:solidFill>
              </a:rPr>
              <a:t>Past </a:t>
            </a:r>
            <a:r>
              <a:rPr lang="en-US" sz="2000" b="1" dirty="0" smtClean="0">
                <a:solidFill>
                  <a:prstClr val="black"/>
                </a:solidFill>
              </a:rPr>
              <a:t>Performance Considerations</a:t>
            </a:r>
            <a:endParaRPr lang="en-US" sz="2000" b="1" dirty="0">
              <a:solidFill>
                <a:prstClr val="black"/>
              </a:solidFill>
            </a:endParaRPr>
          </a:p>
          <a:p>
            <a:endParaRPr lang="en-US" dirty="0">
              <a:solidFill>
                <a:prstClr val="black"/>
              </a:solidFill>
            </a:endParaRPr>
          </a:p>
          <a:p>
            <a:pPr marL="285750" indent="-285750">
              <a:buFont typeface="Arial" panose="020B0604020202020204" pitchFamily="34" charset="0"/>
              <a:buChar char="•"/>
            </a:pPr>
            <a:r>
              <a:rPr lang="en-US" b="1" dirty="0">
                <a:solidFill>
                  <a:prstClr val="black"/>
                </a:solidFill>
              </a:rPr>
              <a:t>The purpose </a:t>
            </a:r>
            <a:r>
              <a:rPr lang="en-US" b="1" dirty="0" smtClean="0">
                <a:solidFill>
                  <a:prstClr val="black"/>
                </a:solidFill>
              </a:rPr>
              <a:t>=  </a:t>
            </a:r>
            <a:r>
              <a:rPr lang="en-US" b="1" dirty="0">
                <a:solidFill>
                  <a:prstClr val="black"/>
                </a:solidFill>
              </a:rPr>
              <a:t>to </a:t>
            </a:r>
            <a:r>
              <a:rPr lang="en-US" b="1" dirty="0"/>
              <a:t>enable COs to monitor the integrity and past performance of companies. </a:t>
            </a:r>
          </a:p>
          <a:p>
            <a:pPr marL="285750" indent="-285750">
              <a:buFont typeface="Arial" panose="020B0604020202020204" pitchFamily="34" charset="0"/>
              <a:buChar char="•"/>
            </a:pPr>
            <a:endParaRPr lang="en-US" b="1" dirty="0">
              <a:solidFill>
                <a:prstClr val="black"/>
              </a:solidFill>
            </a:endParaRPr>
          </a:p>
          <a:p>
            <a:pPr marL="285750" indent="-285750">
              <a:buFont typeface="Arial" panose="020B0604020202020204" pitchFamily="34" charset="0"/>
              <a:buChar char="•"/>
            </a:pPr>
            <a:r>
              <a:rPr lang="en-US" b="1" dirty="0">
                <a:solidFill>
                  <a:prstClr val="black"/>
                </a:solidFill>
              </a:rPr>
              <a:t>FAR at 9.104-6(a) requires that, “[b]efore awarding a contract in excess of the simplified acquisition threshold,” </a:t>
            </a:r>
          </a:p>
          <a:p>
            <a:pPr marL="285750" indent="-285750">
              <a:buFont typeface="Arial" panose="020B0604020202020204" pitchFamily="34" charset="0"/>
              <a:buChar char="•"/>
            </a:pPr>
            <a:endParaRPr lang="en-US" b="1" dirty="0">
              <a:solidFill>
                <a:prstClr val="black"/>
              </a:solidFill>
            </a:endParaRPr>
          </a:p>
          <a:p>
            <a:pPr marL="742950" lvl="1" indent="-285750">
              <a:buFont typeface="Arial" panose="020B0604020202020204" pitchFamily="34" charset="0"/>
              <a:buChar char="•"/>
            </a:pPr>
            <a:r>
              <a:rPr lang="en-US" b="1" dirty="0"/>
              <a:t>the CO “shall review” FAPIIS in the responsibility determination</a:t>
            </a:r>
            <a:r>
              <a:rPr lang="en-US" b="1" dirty="0">
                <a:solidFill>
                  <a:srgbClr val="971B2F"/>
                </a:solidFill>
              </a:rPr>
              <a:t> </a:t>
            </a:r>
          </a:p>
          <a:p>
            <a:pPr marL="742950" lvl="1" indent="-285750">
              <a:buFont typeface="Arial" panose="020B0604020202020204" pitchFamily="34" charset="0"/>
              <a:buChar char="•"/>
            </a:pPr>
            <a:endParaRPr lang="en-US" b="1" dirty="0">
              <a:solidFill>
                <a:prstClr val="black"/>
              </a:solidFill>
            </a:endParaRPr>
          </a:p>
          <a:p>
            <a:pPr marL="742950" lvl="1" indent="-285750">
              <a:buFont typeface="Arial" panose="020B0604020202020204" pitchFamily="34" charset="0"/>
              <a:buChar char="•"/>
            </a:pPr>
            <a:r>
              <a:rPr lang="en-US" b="1" dirty="0">
                <a:solidFill>
                  <a:prstClr val="black"/>
                </a:solidFill>
              </a:rPr>
              <a:t>as well as source selection evaluation of past performance.  </a:t>
            </a:r>
          </a:p>
          <a:p>
            <a:pPr marL="285750" indent="-285750">
              <a:buFont typeface="Arial" panose="020B0604020202020204" pitchFamily="34" charset="0"/>
              <a:buChar char="•"/>
            </a:pPr>
            <a:endParaRPr lang="en-US" b="1" dirty="0">
              <a:solidFill>
                <a:prstClr val="black"/>
              </a:solidFill>
            </a:endParaRPr>
          </a:p>
          <a:p>
            <a:pPr marL="285750" indent="-285750">
              <a:buFont typeface="Arial" panose="020B0604020202020204" pitchFamily="34" charset="0"/>
              <a:buChar char="•"/>
            </a:pPr>
            <a:r>
              <a:rPr lang="en-US" b="1" dirty="0">
                <a:solidFill>
                  <a:prstClr val="black"/>
                </a:solidFill>
              </a:rPr>
              <a:t>The Excluded Parties list is publicly available</a:t>
            </a:r>
          </a:p>
          <a:p>
            <a:pPr marL="285750" indent="-285750">
              <a:buFont typeface="Arial" panose="020B0604020202020204" pitchFamily="34" charset="0"/>
              <a:buChar char="•"/>
            </a:pPr>
            <a:endParaRPr lang="en-US" b="1" dirty="0">
              <a:solidFill>
                <a:prstClr val="black"/>
              </a:solidFill>
            </a:endParaRPr>
          </a:p>
        </p:txBody>
      </p:sp>
      <p:pic>
        <p:nvPicPr>
          <p:cNvPr id="71682"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9800" y="3581400"/>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104834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32</a:t>
            </a:fld>
            <a:endParaRPr dirty="0"/>
          </a:p>
        </p:txBody>
      </p:sp>
      <p:sp>
        <p:nvSpPr>
          <p:cNvPr id="4" name="TextBox 3"/>
          <p:cNvSpPr txBox="1"/>
          <p:nvPr/>
        </p:nvSpPr>
        <p:spPr>
          <a:xfrm>
            <a:off x="381000" y="457200"/>
            <a:ext cx="8382000" cy="3231654"/>
          </a:xfrm>
          <a:prstGeom prst="rect">
            <a:avLst/>
          </a:prstGeom>
          <a:noFill/>
        </p:spPr>
        <p:txBody>
          <a:bodyPr wrap="square" rtlCol="0">
            <a:spAutoFit/>
          </a:bodyPr>
          <a:lstStyle/>
          <a:p>
            <a:r>
              <a:rPr lang="en-US" sz="2000" b="1" dirty="0">
                <a:solidFill>
                  <a:prstClr val="black"/>
                </a:solidFill>
              </a:rPr>
              <a:t>Past </a:t>
            </a:r>
            <a:r>
              <a:rPr lang="en-US" sz="2000" b="1" dirty="0" smtClean="0">
                <a:solidFill>
                  <a:prstClr val="black"/>
                </a:solidFill>
              </a:rPr>
              <a:t>Performance Considerations</a:t>
            </a:r>
            <a:endParaRPr lang="en-US" sz="2000" b="1" dirty="0">
              <a:solidFill>
                <a:prstClr val="black"/>
              </a:solidFill>
            </a:endParaRPr>
          </a:p>
          <a:p>
            <a:endParaRPr lang="en-US" dirty="0">
              <a:solidFill>
                <a:prstClr val="black"/>
              </a:solidFill>
            </a:endParaRPr>
          </a:p>
          <a:p>
            <a:pPr marL="285750" indent="-285750">
              <a:buFont typeface="Arial" panose="020B0604020202020204" pitchFamily="34" charset="0"/>
              <a:buChar char="•"/>
            </a:pPr>
            <a:r>
              <a:rPr lang="en-US" b="1" dirty="0">
                <a:solidFill>
                  <a:prstClr val="black"/>
                </a:solidFill>
              </a:rPr>
              <a:t>The publicly available portions of SAM and FAPIIS </a:t>
            </a:r>
            <a:r>
              <a:rPr lang="en-US" b="1" dirty="0"/>
              <a:t>do not </a:t>
            </a:r>
            <a:r>
              <a:rPr lang="en-US" b="1" dirty="0">
                <a:solidFill>
                  <a:prstClr val="black"/>
                </a:solidFill>
              </a:rPr>
              <a:t>include past performance information compiled in PPIRS and CPARS. </a:t>
            </a:r>
          </a:p>
          <a:p>
            <a:pPr marL="285750" indent="-285750">
              <a:buFont typeface="Arial" panose="020B0604020202020204" pitchFamily="34" charset="0"/>
              <a:buChar char="•"/>
            </a:pPr>
            <a:endParaRPr lang="en-US" b="1" dirty="0">
              <a:solidFill>
                <a:prstClr val="black"/>
              </a:solidFill>
            </a:endParaRPr>
          </a:p>
          <a:p>
            <a:pPr marL="742950" lvl="1" indent="-285750">
              <a:buFont typeface="Arial" panose="020B0604020202020204" pitchFamily="34" charset="0"/>
              <a:buChar char="•"/>
            </a:pPr>
            <a:r>
              <a:rPr lang="en-US" b="1" dirty="0">
                <a:solidFill>
                  <a:prstClr val="black"/>
                </a:solidFill>
              </a:rPr>
              <a:t>Therefore, prime contractors can obtain this information only from proposed subcontractors themselves. </a:t>
            </a:r>
          </a:p>
          <a:p>
            <a:pPr marL="742950" lvl="1" indent="-285750">
              <a:buFont typeface="Arial" panose="020B0604020202020204" pitchFamily="34" charset="0"/>
              <a:buChar char="•"/>
            </a:pPr>
            <a:endParaRPr lang="en-US" b="1" dirty="0">
              <a:solidFill>
                <a:prstClr val="black"/>
              </a:solidFill>
            </a:endParaRPr>
          </a:p>
          <a:p>
            <a:pPr marL="742950" lvl="1" indent="-285750">
              <a:buFont typeface="Arial" panose="020B0604020202020204" pitchFamily="34" charset="0"/>
              <a:buChar char="•"/>
            </a:pPr>
            <a:r>
              <a:rPr lang="en-US" b="1" dirty="0">
                <a:solidFill>
                  <a:prstClr val="black"/>
                </a:solidFill>
              </a:rPr>
              <a:t>Additionally, it is important for contractors to inquire within its organization regarding the past performance of its subcontractors. </a:t>
            </a:r>
          </a:p>
          <a:p>
            <a:pPr marL="285750" indent="-285750">
              <a:buFont typeface="Arial" panose="020B0604020202020204" pitchFamily="34" charset="0"/>
              <a:buChar char="•"/>
            </a:pPr>
            <a:endParaRPr lang="en-US" b="1" dirty="0">
              <a:solidFill>
                <a:prstClr val="black"/>
              </a:solidFill>
            </a:endParaRPr>
          </a:p>
        </p:txBody>
      </p:sp>
      <p:pic>
        <p:nvPicPr>
          <p:cNvPr id="25602"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85730" y="3442317"/>
            <a:ext cx="3289590" cy="245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18833271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33</a:t>
            </a:fld>
            <a:endParaRPr dirty="0"/>
          </a:p>
        </p:txBody>
      </p:sp>
      <p:sp>
        <p:nvSpPr>
          <p:cNvPr id="4" name="TextBox 3"/>
          <p:cNvSpPr txBox="1"/>
          <p:nvPr/>
        </p:nvSpPr>
        <p:spPr>
          <a:xfrm>
            <a:off x="381000" y="457200"/>
            <a:ext cx="8382000" cy="3724096"/>
          </a:xfrm>
          <a:prstGeom prst="rect">
            <a:avLst/>
          </a:prstGeom>
          <a:noFill/>
        </p:spPr>
        <p:txBody>
          <a:bodyPr wrap="square" rtlCol="0">
            <a:spAutoFit/>
          </a:bodyPr>
          <a:lstStyle/>
          <a:p>
            <a:r>
              <a:rPr lang="en-US" sz="2000" b="1" dirty="0">
                <a:solidFill>
                  <a:prstClr val="black"/>
                </a:solidFill>
              </a:rPr>
              <a:t>Past </a:t>
            </a:r>
            <a:r>
              <a:rPr lang="en-US" sz="2000" b="1" dirty="0" smtClean="0">
                <a:solidFill>
                  <a:prstClr val="black"/>
                </a:solidFill>
              </a:rPr>
              <a:t>Performance Considerations</a:t>
            </a:r>
            <a:endParaRPr lang="en-US" sz="2000" b="1" dirty="0">
              <a:solidFill>
                <a:prstClr val="black"/>
              </a:solidFill>
            </a:endParaRPr>
          </a:p>
          <a:p>
            <a:endParaRPr lang="en-US" dirty="0">
              <a:solidFill>
                <a:prstClr val="black"/>
              </a:solidFill>
            </a:endParaRPr>
          </a:p>
          <a:p>
            <a:pPr marL="285750" indent="-285750">
              <a:buFont typeface="Arial" panose="020B0604020202020204" pitchFamily="34" charset="0"/>
              <a:buChar char="•"/>
            </a:pPr>
            <a:r>
              <a:rPr lang="en-US" b="1" dirty="0" smtClean="0">
                <a:solidFill>
                  <a:prstClr val="black"/>
                </a:solidFill>
              </a:rPr>
              <a:t>Before </a:t>
            </a:r>
            <a:r>
              <a:rPr lang="en-US" b="1" dirty="0">
                <a:solidFill>
                  <a:prstClr val="black"/>
                </a:solidFill>
              </a:rPr>
              <a:t>relying on a potential subcontractor’s past performance </a:t>
            </a:r>
            <a:r>
              <a:rPr lang="en-US" b="1" dirty="0" smtClean="0">
                <a:solidFill>
                  <a:prstClr val="black"/>
                </a:solidFill>
              </a:rPr>
              <a:t>to support the </a:t>
            </a:r>
            <a:r>
              <a:rPr lang="en-US" b="1" dirty="0">
                <a:solidFill>
                  <a:prstClr val="black"/>
                </a:solidFill>
              </a:rPr>
              <a:t>proposal, </a:t>
            </a:r>
          </a:p>
          <a:p>
            <a:pPr marL="285750" indent="-285750">
              <a:buFont typeface="Arial" panose="020B0604020202020204" pitchFamily="34" charset="0"/>
              <a:buChar char="•"/>
            </a:pPr>
            <a:endParaRPr lang="en-US" b="1" dirty="0">
              <a:solidFill>
                <a:prstClr val="black"/>
              </a:solidFill>
            </a:endParaRPr>
          </a:p>
          <a:p>
            <a:pPr marL="742950" lvl="1" indent="-285750">
              <a:buFont typeface="Arial" panose="020B0604020202020204" pitchFamily="34" charset="0"/>
              <a:buChar char="•"/>
            </a:pPr>
            <a:r>
              <a:rPr lang="en-US" b="1" dirty="0">
                <a:solidFill>
                  <a:prstClr val="black"/>
                </a:solidFill>
              </a:rPr>
              <a:t>a prime contractor is well advised to </a:t>
            </a:r>
            <a:r>
              <a:rPr lang="en-US" b="1" dirty="0" smtClean="0">
                <a:solidFill>
                  <a:schemeClr val="accent1"/>
                </a:solidFill>
              </a:rPr>
              <a:t>take a look</a:t>
            </a:r>
            <a:r>
              <a:rPr lang="en-US" b="1" dirty="0" smtClean="0"/>
              <a:t> at </a:t>
            </a:r>
            <a:r>
              <a:rPr lang="en-US" b="1" dirty="0"/>
              <a:t>the subcontractor’s past performance history, </a:t>
            </a:r>
          </a:p>
          <a:p>
            <a:pPr marL="742950" lvl="1" indent="-285750">
              <a:buFont typeface="Arial" panose="020B0604020202020204" pitchFamily="34" charset="0"/>
              <a:buChar char="•"/>
            </a:pPr>
            <a:endParaRPr lang="en-US" b="1" dirty="0">
              <a:solidFill>
                <a:prstClr val="black"/>
              </a:solidFill>
            </a:endParaRPr>
          </a:p>
          <a:p>
            <a:pPr marL="742950" lvl="1" indent="-285750">
              <a:buFont typeface="Arial" panose="020B0604020202020204" pitchFamily="34" charset="0"/>
              <a:buChar char="•"/>
            </a:pPr>
            <a:r>
              <a:rPr lang="en-US" b="1" dirty="0">
                <a:solidFill>
                  <a:prstClr val="black"/>
                </a:solidFill>
              </a:rPr>
              <a:t>particularly if it is a new subcontractor with which the prime contractor has not previously conducted </a:t>
            </a:r>
            <a:r>
              <a:rPr lang="en-US" b="1" dirty="0" smtClean="0">
                <a:solidFill>
                  <a:prstClr val="black"/>
                </a:solidFill>
              </a:rPr>
              <a:t>business,</a:t>
            </a:r>
          </a:p>
          <a:p>
            <a:pPr marL="742950" lvl="1" indent="-285750">
              <a:buFont typeface="Arial" panose="020B0604020202020204" pitchFamily="34" charset="0"/>
              <a:buChar char="•"/>
            </a:pPr>
            <a:endParaRPr lang="en-US" b="1" dirty="0">
              <a:solidFill>
                <a:prstClr val="black"/>
              </a:solidFill>
            </a:endParaRPr>
          </a:p>
          <a:p>
            <a:pPr marL="742950" lvl="1" indent="-285750">
              <a:buFont typeface="Arial" panose="020B0604020202020204" pitchFamily="34" charset="0"/>
              <a:buChar char="•"/>
            </a:pPr>
            <a:r>
              <a:rPr lang="en-US" b="1" dirty="0" smtClean="0">
                <a:solidFill>
                  <a:prstClr val="black"/>
                </a:solidFill>
              </a:rPr>
              <a:t>to avoid being surprised at the debriefing. (Not a bad idea for a sub to look at the prime’s past performance.)</a:t>
            </a:r>
            <a:endParaRPr lang="en-US" b="1" dirty="0">
              <a:solidFill>
                <a:prstClr val="black"/>
              </a:solidFill>
            </a:endParaRPr>
          </a:p>
        </p:txBody>
      </p:sp>
      <p:pic>
        <p:nvPicPr>
          <p:cNvPr id="5122"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4994" y="3886200"/>
            <a:ext cx="216060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783931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34</a:t>
            </a:fld>
            <a:endParaRPr lang="en-US" dirty="0"/>
          </a:p>
        </p:txBody>
      </p:sp>
      <p:sp>
        <p:nvSpPr>
          <p:cNvPr id="4" name="TextBox 3"/>
          <p:cNvSpPr txBox="1"/>
          <p:nvPr/>
        </p:nvSpPr>
        <p:spPr>
          <a:xfrm>
            <a:off x="228600" y="457200"/>
            <a:ext cx="8458200" cy="4001095"/>
          </a:xfrm>
          <a:prstGeom prst="rect">
            <a:avLst/>
          </a:prstGeom>
          <a:noFill/>
        </p:spPr>
        <p:txBody>
          <a:bodyPr wrap="square" rtlCol="0">
            <a:spAutoFit/>
          </a:bodyPr>
          <a:lstStyle/>
          <a:p>
            <a:r>
              <a:rPr lang="en-US" sz="2000" b="1" dirty="0" smtClean="0"/>
              <a:t>Antitrust Concerns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The agencies charged with policing anticompetitive behaviors, including the Federal Trade Commission and the U.S. Department of Justice, have noted the benefits of collaborative efforts – can be procompetitive.</a:t>
            </a:r>
          </a:p>
          <a:p>
            <a:pPr marL="285750" indent="-285750">
              <a:buFont typeface="Arial" panose="020B0604020202020204" pitchFamily="34" charset="0"/>
              <a:buChar char="•"/>
            </a:pPr>
            <a:endParaRPr lang="en-US" b="1" dirty="0" smtClean="0"/>
          </a:p>
          <a:p>
            <a:pPr marL="742950" lvl="1" indent="-285750">
              <a:buFont typeface="Arial" panose="020B0604020202020204" pitchFamily="34" charset="0"/>
              <a:buChar char="•"/>
            </a:pPr>
            <a:r>
              <a:rPr lang="en-US" b="1" dirty="0" smtClean="0"/>
              <a:t>Recognize that, to compete in today’s marketplace companies that are competitors in some situations might need to collaborate as teammates in other situations.  </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Exclusive arrangements do raise possible anticompetitive impact, </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smtClean="0"/>
              <a:t>which should be examined prior to formalizing a teaming relationship.</a:t>
            </a:r>
            <a:endParaRPr lang="en-US" dirty="0" smtClean="0"/>
          </a:p>
        </p:txBody>
      </p:sp>
      <p:pic>
        <p:nvPicPr>
          <p:cNvPr id="47109" name="Picture 5" descr="C:\Users\mmutek\AppData\Local\Microsoft\Windows\Temporary Internet Files\Content.IE5\P53ROD13\sentenza_antitrust1[1].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62349" y="4267201"/>
            <a:ext cx="2374029" cy="161094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2593001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35</a:t>
            </a:fld>
            <a:endParaRPr dirty="0"/>
          </a:p>
        </p:txBody>
      </p:sp>
      <p:sp>
        <p:nvSpPr>
          <p:cNvPr id="4" name="TextBox 3"/>
          <p:cNvSpPr txBox="1"/>
          <p:nvPr/>
        </p:nvSpPr>
        <p:spPr>
          <a:xfrm>
            <a:off x="228600" y="457200"/>
            <a:ext cx="8458200" cy="4278094"/>
          </a:xfrm>
          <a:prstGeom prst="rect">
            <a:avLst/>
          </a:prstGeom>
          <a:noFill/>
        </p:spPr>
        <p:txBody>
          <a:bodyPr wrap="square" rtlCol="0">
            <a:spAutoFit/>
          </a:bodyPr>
          <a:lstStyle/>
          <a:p>
            <a:r>
              <a:rPr lang="en-US" sz="2000" b="1" dirty="0">
                <a:solidFill>
                  <a:prstClr val="black"/>
                </a:solidFill>
              </a:rPr>
              <a:t>Antitrust Concerns</a:t>
            </a:r>
          </a:p>
          <a:p>
            <a:endParaRPr lang="en-US" sz="2000" b="1" dirty="0">
              <a:solidFill>
                <a:prstClr val="black"/>
              </a:solidFill>
            </a:endParaRPr>
          </a:p>
          <a:p>
            <a:pPr marL="285750" indent="-285750">
              <a:buFont typeface="Arial" panose="020B0604020202020204" pitchFamily="34" charset="0"/>
              <a:buChar char="•"/>
            </a:pPr>
            <a:r>
              <a:rPr lang="en-US" b="1" dirty="0">
                <a:solidFill>
                  <a:prstClr val="black"/>
                </a:solidFill>
              </a:rPr>
              <a:t>Teaming with a company possessing the same core competencies may flag an examination of anticompetitive issues. </a:t>
            </a:r>
          </a:p>
          <a:p>
            <a:pPr marL="285750" indent="-285750">
              <a:buFont typeface="Arial" panose="020B0604020202020204" pitchFamily="34" charset="0"/>
              <a:buChar char="•"/>
            </a:pPr>
            <a:endParaRPr lang="en-US" b="1" dirty="0">
              <a:solidFill>
                <a:prstClr val="black"/>
              </a:solidFill>
            </a:endParaRPr>
          </a:p>
          <a:p>
            <a:pPr marL="742950" lvl="1" indent="-285750">
              <a:buFont typeface="Arial" panose="020B0604020202020204" pitchFamily="34" charset="0"/>
              <a:buChar char="•"/>
            </a:pPr>
            <a:r>
              <a:rPr lang="en-US" b="1" dirty="0"/>
              <a:t>The FAR specifically forbids team arrangements that are “in violation of antitrust statutes.”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solidFill>
                  <a:prstClr val="black"/>
                </a:solidFill>
              </a:rPr>
              <a:t>In particular, an antitrust </a:t>
            </a:r>
            <a:r>
              <a:rPr lang="en-US" b="1" dirty="0" smtClean="0">
                <a:solidFill>
                  <a:prstClr val="black"/>
                </a:solidFill>
              </a:rPr>
              <a:t>red flag </a:t>
            </a:r>
            <a:r>
              <a:rPr lang="en-US" b="1" dirty="0">
                <a:solidFill>
                  <a:prstClr val="black"/>
                </a:solidFill>
              </a:rPr>
              <a:t>is</a:t>
            </a:r>
          </a:p>
          <a:p>
            <a:pPr marL="285750" indent="-285750">
              <a:buFont typeface="Arial" panose="020B0604020202020204" pitchFamily="34" charset="0"/>
              <a:buChar char="•"/>
            </a:pPr>
            <a:endParaRPr lang="en-US" b="1" dirty="0">
              <a:solidFill>
                <a:prstClr val="black"/>
              </a:solidFill>
            </a:endParaRPr>
          </a:p>
          <a:p>
            <a:pPr lvl="3"/>
            <a:r>
              <a:rPr lang="en-US" b="1" i="1" dirty="0">
                <a:solidFill>
                  <a:prstClr val="black"/>
                </a:solidFill>
              </a:rPr>
              <a:t>“[t]he filing of a joint bid by two or more competitors when at least one of the competitors has sufficient technical capability and productive capacity for contract performance.”  </a:t>
            </a:r>
          </a:p>
          <a:p>
            <a:pPr lvl="3"/>
            <a:endParaRPr lang="en-US" b="1" i="1" dirty="0">
              <a:solidFill>
                <a:prstClr val="black"/>
              </a:solidFill>
            </a:endParaRPr>
          </a:p>
          <a:p>
            <a:pPr lvl="3"/>
            <a:r>
              <a:rPr lang="en-US" sz="1600" b="1" dirty="0">
                <a:solidFill>
                  <a:prstClr val="black"/>
                </a:solidFill>
              </a:rPr>
              <a:t>FAR 3.303(c)(7).</a:t>
            </a:r>
            <a:endParaRPr lang="en-US" dirty="0">
              <a:solidFill>
                <a:prstClr val="black"/>
              </a:solidFill>
            </a:endParaRPr>
          </a:p>
        </p:txBody>
      </p:sp>
      <p:pic>
        <p:nvPicPr>
          <p:cNvPr id="48130"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00" y="4248705"/>
            <a:ext cx="2590800" cy="1739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31507824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36</a:t>
            </a:fld>
            <a:endParaRPr lang="en-US" dirty="0"/>
          </a:p>
        </p:txBody>
      </p:sp>
      <p:sp>
        <p:nvSpPr>
          <p:cNvPr id="4" name="TextBox 3"/>
          <p:cNvSpPr txBox="1"/>
          <p:nvPr/>
        </p:nvSpPr>
        <p:spPr>
          <a:xfrm>
            <a:off x="228600" y="457200"/>
            <a:ext cx="8458200" cy="5386090"/>
          </a:xfrm>
          <a:prstGeom prst="rect">
            <a:avLst/>
          </a:prstGeom>
          <a:noFill/>
        </p:spPr>
        <p:txBody>
          <a:bodyPr wrap="square" rtlCol="0">
            <a:spAutoFit/>
          </a:bodyPr>
          <a:lstStyle/>
          <a:p>
            <a:r>
              <a:rPr lang="en-US" sz="2000" b="1" dirty="0" smtClean="0"/>
              <a:t>Antitrust Concerns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Teaming agreements between competitors </a:t>
            </a:r>
          </a:p>
          <a:p>
            <a:r>
              <a:rPr lang="en-US" b="1" dirty="0"/>
              <a:t> </a:t>
            </a:r>
            <a:r>
              <a:rPr lang="en-US" b="1" dirty="0" smtClean="0"/>
              <a:t>    may appear to be collusive when </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smtClean="0"/>
              <a:t>they include multiple contracting opportunities –  trading back and forth the prime role.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A team arrangement can be challenged on antitrust grounds even if the agency had advance knowledge that the contractors intended to form a team arrangement, </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smtClean="0"/>
              <a:t>and even if the agency encouraged the arrangement.</a:t>
            </a:r>
          </a:p>
          <a:p>
            <a:pPr marL="742950" lvl="1"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But, may be permissible if the team arrangement would combine complementary capabilities and cost structures, which would provide the customer the benefit of enhanced technical capabilities and reduced overall costs. </a:t>
            </a:r>
          </a:p>
          <a:p>
            <a:pPr marL="285750" indent="-285750">
              <a:buFont typeface="Arial" panose="020B0604020202020204" pitchFamily="34" charset="0"/>
              <a:buChar char="•"/>
            </a:pPr>
            <a:endParaRPr lang="en-US" dirty="0" smtClean="0"/>
          </a:p>
        </p:txBody>
      </p:sp>
      <p:pic>
        <p:nvPicPr>
          <p:cNvPr id="36866"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81800" y="457200"/>
            <a:ext cx="164782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13859788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37</a:t>
            </a:fld>
            <a:endParaRPr dirty="0"/>
          </a:p>
        </p:txBody>
      </p:sp>
      <p:sp>
        <p:nvSpPr>
          <p:cNvPr id="4" name="TextBox 3"/>
          <p:cNvSpPr txBox="1"/>
          <p:nvPr/>
        </p:nvSpPr>
        <p:spPr>
          <a:xfrm>
            <a:off x="228600" y="457200"/>
            <a:ext cx="8458200" cy="3816429"/>
          </a:xfrm>
          <a:prstGeom prst="rect">
            <a:avLst/>
          </a:prstGeom>
          <a:noFill/>
        </p:spPr>
        <p:txBody>
          <a:bodyPr wrap="square" rtlCol="0">
            <a:spAutoFit/>
          </a:bodyPr>
          <a:lstStyle/>
          <a:p>
            <a:pPr marL="457200" indent="-457200">
              <a:buAutoNum type="arabicPeriod" startAt="3"/>
            </a:pPr>
            <a:r>
              <a:rPr lang="en-US" sz="2000" b="1" dirty="0" smtClean="0">
                <a:solidFill>
                  <a:prstClr val="black"/>
                </a:solidFill>
              </a:rPr>
              <a:t>The Process</a:t>
            </a:r>
          </a:p>
          <a:p>
            <a:pPr marL="457200" indent="-457200">
              <a:buAutoNum type="arabicPeriod" startAt="3"/>
            </a:pPr>
            <a:endParaRPr lang="en-US" b="1" dirty="0" smtClean="0">
              <a:solidFill>
                <a:prstClr val="black"/>
              </a:solidFill>
            </a:endParaRPr>
          </a:p>
          <a:p>
            <a:r>
              <a:rPr lang="en-US" sz="2000" b="1" dirty="0" smtClean="0">
                <a:solidFill>
                  <a:prstClr val="black"/>
                </a:solidFill>
              </a:rPr>
              <a:t>Due </a:t>
            </a:r>
            <a:r>
              <a:rPr lang="en-US" sz="2000" b="1" dirty="0">
                <a:solidFill>
                  <a:prstClr val="black"/>
                </a:solidFill>
              </a:rPr>
              <a:t>Diligence </a:t>
            </a:r>
            <a:r>
              <a:rPr lang="en-US" sz="2000" b="1" dirty="0" smtClean="0">
                <a:solidFill>
                  <a:prstClr val="black"/>
                </a:solidFill>
              </a:rPr>
              <a:t>Review</a:t>
            </a:r>
            <a:endParaRPr lang="en-US" sz="2000" b="1" dirty="0">
              <a:solidFill>
                <a:prstClr val="black"/>
              </a:solidFill>
            </a:endParaRPr>
          </a:p>
          <a:p>
            <a:endParaRPr lang="en-US" sz="2000" b="1" dirty="0">
              <a:solidFill>
                <a:prstClr val="black"/>
              </a:solidFill>
            </a:endParaRPr>
          </a:p>
          <a:p>
            <a:pPr marL="285750" indent="-285750">
              <a:buFont typeface="Arial" panose="020B0604020202020204" pitchFamily="34" charset="0"/>
              <a:buChar char="•"/>
            </a:pPr>
            <a:r>
              <a:rPr lang="en-US" b="1" dirty="0" smtClean="0">
                <a:solidFill>
                  <a:prstClr val="black"/>
                </a:solidFill>
              </a:rPr>
              <a:t>Best practice = </a:t>
            </a:r>
            <a:r>
              <a:rPr lang="en-US" b="1" dirty="0"/>
              <a:t>conduct appropriate due diligence </a:t>
            </a:r>
            <a:r>
              <a:rPr lang="en-US" b="1" dirty="0">
                <a:solidFill>
                  <a:prstClr val="black"/>
                </a:solidFill>
              </a:rPr>
              <a:t>before agreeing to </a:t>
            </a:r>
            <a:r>
              <a:rPr lang="en-US" b="1" dirty="0" smtClean="0">
                <a:solidFill>
                  <a:prstClr val="black"/>
                </a:solidFill>
              </a:rPr>
              <a:t>team. </a:t>
            </a:r>
            <a:endParaRPr lang="en-US" b="1" dirty="0">
              <a:solidFill>
                <a:prstClr val="black"/>
              </a:solidFill>
            </a:endParaRPr>
          </a:p>
          <a:p>
            <a:pPr marL="285750" indent="-285750">
              <a:buFont typeface="Arial" panose="020B0604020202020204" pitchFamily="34" charset="0"/>
              <a:buChar char="•"/>
            </a:pPr>
            <a:endParaRPr lang="en-US" b="1" dirty="0">
              <a:solidFill>
                <a:prstClr val="black"/>
              </a:solidFill>
            </a:endParaRPr>
          </a:p>
          <a:p>
            <a:pPr marL="285750" indent="-285750">
              <a:buFont typeface="Arial" panose="020B0604020202020204" pitchFamily="34" charset="0"/>
              <a:buChar char="•"/>
            </a:pPr>
            <a:r>
              <a:rPr lang="en-US" b="1" dirty="0">
                <a:solidFill>
                  <a:prstClr val="black"/>
                </a:solidFill>
              </a:rPr>
              <a:t>This is true even for a simple arm’s-length purchase order negotiation,</a:t>
            </a:r>
          </a:p>
          <a:p>
            <a:pPr marL="285750" indent="-285750">
              <a:buFont typeface="Arial" panose="020B0604020202020204" pitchFamily="34" charset="0"/>
              <a:buChar char="•"/>
            </a:pPr>
            <a:endParaRPr lang="en-US" b="1" dirty="0">
              <a:solidFill>
                <a:prstClr val="black"/>
              </a:solidFill>
            </a:endParaRPr>
          </a:p>
          <a:p>
            <a:pPr marL="742950" lvl="1" indent="-285750">
              <a:buFont typeface="Wingdings" panose="05000000000000000000" pitchFamily="2" charset="2"/>
              <a:buChar char="ü"/>
            </a:pPr>
            <a:r>
              <a:rPr lang="en-US" b="1" dirty="0">
                <a:solidFill>
                  <a:prstClr val="black"/>
                </a:solidFill>
              </a:rPr>
              <a:t>and it is far more important when the parties will be working closely together to pursue a contract —</a:t>
            </a:r>
          </a:p>
          <a:p>
            <a:pPr marL="742950" lvl="1" indent="-285750">
              <a:buFont typeface="Wingdings" panose="05000000000000000000" pitchFamily="2" charset="2"/>
              <a:buChar char="ü"/>
            </a:pPr>
            <a:endParaRPr lang="en-US" b="1" dirty="0">
              <a:solidFill>
                <a:prstClr val="black"/>
              </a:solidFill>
            </a:endParaRPr>
          </a:p>
          <a:p>
            <a:pPr marL="1200150" lvl="2" indent="-285750">
              <a:buFont typeface="Wingdings" panose="05000000000000000000" pitchFamily="2" charset="2"/>
              <a:buChar char="ü"/>
            </a:pPr>
            <a:r>
              <a:rPr lang="en-US" b="1" dirty="0">
                <a:solidFill>
                  <a:prstClr val="black"/>
                </a:solidFill>
              </a:rPr>
              <a:t>especially if they have not previously worked together. </a:t>
            </a:r>
          </a:p>
        </p:txBody>
      </p:sp>
      <p:pic>
        <p:nvPicPr>
          <p:cNvPr id="62466"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66378" y="4273629"/>
            <a:ext cx="192024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750766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38</a:t>
            </a:fld>
            <a:endParaRPr dirty="0"/>
          </a:p>
        </p:txBody>
      </p:sp>
      <p:sp>
        <p:nvSpPr>
          <p:cNvPr id="4" name="TextBox 3"/>
          <p:cNvSpPr txBox="1"/>
          <p:nvPr/>
        </p:nvSpPr>
        <p:spPr>
          <a:xfrm>
            <a:off x="228600" y="457200"/>
            <a:ext cx="8458200" cy="2092881"/>
          </a:xfrm>
          <a:prstGeom prst="rect">
            <a:avLst/>
          </a:prstGeom>
          <a:noFill/>
        </p:spPr>
        <p:txBody>
          <a:bodyPr wrap="square" rtlCol="0">
            <a:spAutoFit/>
          </a:bodyPr>
          <a:lstStyle/>
          <a:p>
            <a:r>
              <a:rPr lang="en-US" sz="2000" b="1" dirty="0">
                <a:solidFill>
                  <a:prstClr val="black"/>
                </a:solidFill>
              </a:rPr>
              <a:t>Due Diligence Review</a:t>
            </a:r>
          </a:p>
          <a:p>
            <a:endParaRPr lang="en-US" sz="2000" b="1" dirty="0" smtClean="0">
              <a:solidFill>
                <a:prstClr val="black"/>
              </a:solidFill>
            </a:endParaRPr>
          </a:p>
          <a:p>
            <a:pPr marL="285750" indent="-285750">
              <a:buFont typeface="Arial" panose="020B0604020202020204" pitchFamily="34" charset="0"/>
              <a:buChar char="•"/>
            </a:pPr>
            <a:r>
              <a:rPr lang="en-US" b="1" dirty="0" smtClean="0">
                <a:solidFill>
                  <a:prstClr val="black"/>
                </a:solidFill>
              </a:rPr>
              <a:t>Due </a:t>
            </a:r>
            <a:r>
              <a:rPr lang="en-US" b="1" dirty="0">
                <a:solidFill>
                  <a:prstClr val="black"/>
                </a:solidFill>
              </a:rPr>
              <a:t>diligence is especially important in the formation of a joint venture, </a:t>
            </a:r>
          </a:p>
          <a:p>
            <a:pPr marL="285750" indent="-285750">
              <a:buFont typeface="Arial" panose="020B0604020202020204" pitchFamily="34" charset="0"/>
              <a:buChar char="•"/>
            </a:pPr>
            <a:endParaRPr lang="en-US" b="1" dirty="0">
              <a:solidFill>
                <a:prstClr val="black"/>
              </a:solidFill>
            </a:endParaRPr>
          </a:p>
          <a:p>
            <a:pPr marL="742950" lvl="1" indent="-285750">
              <a:buFont typeface="Arial" panose="020B0604020202020204" pitchFamily="34" charset="0"/>
              <a:buChar char="•"/>
            </a:pPr>
            <a:r>
              <a:rPr lang="en-US" b="1" dirty="0">
                <a:solidFill>
                  <a:prstClr val="black"/>
                </a:solidFill>
              </a:rPr>
              <a:t>because each partner may face joint and several liability for the actions of its other partners.</a:t>
            </a:r>
          </a:p>
          <a:p>
            <a:r>
              <a:rPr lang="en-US" b="1" dirty="0">
                <a:solidFill>
                  <a:prstClr val="black"/>
                </a:solidFill>
              </a:rPr>
              <a:t>	</a:t>
            </a:r>
          </a:p>
        </p:txBody>
      </p:sp>
      <p:pic>
        <p:nvPicPr>
          <p:cNvPr id="63490"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88166" y="3124200"/>
            <a:ext cx="3539067"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9364633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39</a:t>
            </a:fld>
            <a:endParaRPr dirty="0"/>
          </a:p>
        </p:txBody>
      </p:sp>
      <p:sp>
        <p:nvSpPr>
          <p:cNvPr id="4" name="TextBox 3"/>
          <p:cNvSpPr txBox="1"/>
          <p:nvPr/>
        </p:nvSpPr>
        <p:spPr>
          <a:xfrm>
            <a:off x="228600" y="457200"/>
            <a:ext cx="8458200" cy="2369880"/>
          </a:xfrm>
          <a:prstGeom prst="rect">
            <a:avLst/>
          </a:prstGeom>
          <a:noFill/>
        </p:spPr>
        <p:txBody>
          <a:bodyPr wrap="square" rtlCol="0">
            <a:spAutoFit/>
          </a:bodyPr>
          <a:lstStyle/>
          <a:p>
            <a:r>
              <a:rPr lang="en-US" sz="2000" b="1" dirty="0">
                <a:solidFill>
                  <a:prstClr val="black"/>
                </a:solidFill>
              </a:rPr>
              <a:t>Due Diligence Review</a:t>
            </a:r>
          </a:p>
          <a:p>
            <a:endParaRPr lang="en-US" sz="2000" b="1" dirty="0">
              <a:solidFill>
                <a:prstClr val="black"/>
              </a:solidFill>
            </a:endParaRPr>
          </a:p>
          <a:p>
            <a:pPr marL="285750" indent="-285750">
              <a:buFont typeface="Arial" panose="020B0604020202020204" pitchFamily="34" charset="0"/>
              <a:buChar char="•"/>
            </a:pPr>
            <a:r>
              <a:rPr lang="en-US" b="1" dirty="0"/>
              <a:t>Due diligence means conducting the type of inquiry that a reasonably prudent company would conduct before entering into a relationship that imposes legal obligations. </a:t>
            </a:r>
          </a:p>
          <a:p>
            <a:pPr marL="285750" indent="-285750">
              <a:buFont typeface="Arial" panose="020B0604020202020204" pitchFamily="34" charset="0"/>
              <a:buChar char="•"/>
            </a:pPr>
            <a:endParaRPr lang="en-US" b="1" dirty="0">
              <a:solidFill>
                <a:prstClr val="black"/>
              </a:solidFill>
            </a:endParaRPr>
          </a:p>
          <a:p>
            <a:pPr marL="742950" lvl="1" indent="-285750">
              <a:buFont typeface="Arial" panose="020B0604020202020204" pitchFamily="34" charset="0"/>
              <a:buChar char="•"/>
            </a:pPr>
            <a:r>
              <a:rPr lang="en-US" b="1" dirty="0">
                <a:solidFill>
                  <a:prstClr val="black"/>
                </a:solidFill>
              </a:rPr>
              <a:t>Even if a due diligence inquiry does not reveal “show-stopping” red flags, it should provide </a:t>
            </a:r>
            <a:r>
              <a:rPr lang="en-US" b="1" dirty="0" smtClean="0">
                <a:solidFill>
                  <a:prstClr val="black"/>
                </a:solidFill>
              </a:rPr>
              <a:t>insight </a:t>
            </a:r>
            <a:r>
              <a:rPr lang="en-US" b="1" dirty="0">
                <a:solidFill>
                  <a:prstClr val="black"/>
                </a:solidFill>
              </a:rPr>
              <a:t>into the potential </a:t>
            </a:r>
            <a:r>
              <a:rPr lang="en-US" b="1" dirty="0" smtClean="0">
                <a:solidFill>
                  <a:prstClr val="black"/>
                </a:solidFill>
              </a:rPr>
              <a:t>teammate. </a:t>
            </a:r>
            <a:endParaRPr lang="en-US" b="1" dirty="0">
              <a:solidFill>
                <a:prstClr val="black"/>
              </a:solidFill>
            </a:endParaRPr>
          </a:p>
        </p:txBody>
      </p:sp>
      <p:pic>
        <p:nvPicPr>
          <p:cNvPr id="64514"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33600" y="3019148"/>
            <a:ext cx="5168900" cy="2904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2694399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4</a:t>
            </a:fld>
            <a:endParaRPr dirty="0"/>
          </a:p>
        </p:txBody>
      </p:sp>
      <p:sp>
        <p:nvSpPr>
          <p:cNvPr id="4" name="TextBox 3"/>
          <p:cNvSpPr txBox="1"/>
          <p:nvPr/>
        </p:nvSpPr>
        <p:spPr>
          <a:xfrm>
            <a:off x="381000" y="152399"/>
            <a:ext cx="8534400" cy="4278094"/>
          </a:xfrm>
          <a:prstGeom prst="rect">
            <a:avLst/>
          </a:prstGeom>
          <a:noFill/>
        </p:spPr>
        <p:txBody>
          <a:bodyPr wrap="square" rtlCol="0">
            <a:spAutoFit/>
          </a:bodyPr>
          <a:lstStyle/>
          <a:p>
            <a:pPr algn="ctr"/>
            <a:r>
              <a:rPr lang="en-US" sz="2400" b="1" dirty="0">
                <a:solidFill>
                  <a:prstClr val="black"/>
                </a:solidFill>
              </a:rPr>
              <a:t>Teaming Agreements: </a:t>
            </a:r>
            <a:endParaRPr lang="en-US" sz="2400" b="1" dirty="0" smtClean="0">
              <a:solidFill>
                <a:prstClr val="black"/>
              </a:solidFill>
            </a:endParaRPr>
          </a:p>
          <a:p>
            <a:pPr algn="ctr"/>
            <a:r>
              <a:rPr lang="en-US" sz="2400" b="1" dirty="0" smtClean="0">
                <a:solidFill>
                  <a:prstClr val="black"/>
                </a:solidFill>
              </a:rPr>
              <a:t>Competitive </a:t>
            </a:r>
            <a:r>
              <a:rPr lang="en-US" sz="2400" b="1" dirty="0">
                <a:solidFill>
                  <a:prstClr val="black"/>
                </a:solidFill>
              </a:rPr>
              <a:t>Discriminator or Legal Liability</a:t>
            </a:r>
            <a:endParaRPr lang="en-US" b="1" dirty="0">
              <a:solidFill>
                <a:prstClr val="black"/>
              </a:solidFill>
            </a:endParaRPr>
          </a:p>
          <a:p>
            <a:pPr algn="ctr"/>
            <a:r>
              <a:rPr lang="en-US" sz="2000" b="1" dirty="0" smtClean="0">
                <a:solidFill>
                  <a:prstClr val="black"/>
                </a:solidFill>
              </a:rPr>
              <a:t>_________________________________________________</a:t>
            </a:r>
            <a:endParaRPr lang="en-US" sz="2000" b="1" dirty="0">
              <a:solidFill>
                <a:prstClr val="black"/>
              </a:solidFill>
            </a:endParaRPr>
          </a:p>
          <a:p>
            <a:pPr marL="342900" indent="-342900">
              <a:buFont typeface="+mj-lt"/>
              <a:buAutoNum type="arabicPeriod"/>
            </a:pPr>
            <a:endParaRPr lang="en-US" b="1" dirty="0" smtClean="0">
              <a:solidFill>
                <a:prstClr val="black"/>
              </a:solidFill>
            </a:endParaRPr>
          </a:p>
          <a:p>
            <a:pPr marL="342900" indent="-342900">
              <a:buAutoNum type="arabicPeriod" startAt="4"/>
            </a:pPr>
            <a:r>
              <a:rPr lang="en-US" b="1" dirty="0" smtClean="0">
                <a:solidFill>
                  <a:prstClr val="black"/>
                </a:solidFill>
              </a:rPr>
              <a:t>Exclusivity</a:t>
            </a:r>
          </a:p>
          <a:p>
            <a:pPr marL="742950" lvl="1" indent="-285750">
              <a:buFont typeface="Arial" panose="020B0604020202020204" pitchFamily="34" charset="0"/>
              <a:buChar char="•"/>
            </a:pPr>
            <a:r>
              <a:rPr lang="en-US" sz="1600" b="1" dirty="0" smtClean="0">
                <a:solidFill>
                  <a:prstClr val="black"/>
                </a:solidFill>
              </a:rPr>
              <a:t>Why be Exclusive?</a:t>
            </a:r>
          </a:p>
          <a:p>
            <a:pPr marL="742950" lvl="1" indent="-285750">
              <a:buFont typeface="Arial" panose="020B0604020202020204" pitchFamily="34" charset="0"/>
              <a:buChar char="•"/>
            </a:pPr>
            <a:r>
              <a:rPr lang="en-US" sz="1600" b="1" dirty="0" smtClean="0">
                <a:solidFill>
                  <a:prstClr val="black"/>
                </a:solidFill>
              </a:rPr>
              <a:t>If not Exclusive, Then What?</a:t>
            </a:r>
            <a:endParaRPr lang="en-US" sz="1600" b="1" dirty="0">
              <a:solidFill>
                <a:prstClr val="black"/>
              </a:solidFill>
            </a:endParaRPr>
          </a:p>
          <a:p>
            <a:pPr marL="342900" indent="-342900">
              <a:buFont typeface="+mj-lt"/>
              <a:buAutoNum type="arabicPeriod"/>
            </a:pPr>
            <a:endParaRPr lang="en-US" b="1" dirty="0">
              <a:solidFill>
                <a:prstClr val="black"/>
              </a:solidFill>
            </a:endParaRPr>
          </a:p>
          <a:p>
            <a:r>
              <a:rPr lang="en-US" b="1" dirty="0" smtClean="0">
                <a:solidFill>
                  <a:prstClr val="black"/>
                </a:solidFill>
              </a:rPr>
              <a:t>5.  Enforceability  </a:t>
            </a:r>
            <a:endParaRPr lang="en-US" b="1" dirty="0">
              <a:solidFill>
                <a:prstClr val="black"/>
              </a:solidFill>
            </a:endParaRPr>
          </a:p>
          <a:p>
            <a:pPr marL="800100" lvl="1" indent="-342900">
              <a:buFont typeface="Arial" panose="020B0604020202020204" pitchFamily="34" charset="0"/>
              <a:buChar char="•"/>
            </a:pPr>
            <a:r>
              <a:rPr lang="en-US" sz="1600" b="1" dirty="0">
                <a:solidFill>
                  <a:prstClr val="black"/>
                </a:solidFill>
              </a:rPr>
              <a:t>Enforceable Agreement or an Unenforceable “Agreement to Agree” </a:t>
            </a:r>
          </a:p>
          <a:p>
            <a:pPr marL="800100" lvl="1" indent="-342900">
              <a:buFont typeface="Arial" panose="020B0604020202020204" pitchFamily="34" charset="0"/>
              <a:buChar char="•"/>
            </a:pPr>
            <a:r>
              <a:rPr lang="en-US" sz="1600" b="1" dirty="0">
                <a:solidFill>
                  <a:prstClr val="black"/>
                </a:solidFill>
              </a:rPr>
              <a:t>State Law</a:t>
            </a:r>
          </a:p>
          <a:p>
            <a:pPr marL="800100" lvl="1" indent="-342900">
              <a:buFont typeface="Arial" panose="020B0604020202020204" pitchFamily="34" charset="0"/>
              <a:buChar char="•"/>
            </a:pPr>
            <a:r>
              <a:rPr lang="en-US" sz="1600" b="1" dirty="0" smtClean="0">
                <a:solidFill>
                  <a:prstClr val="black"/>
                </a:solidFill>
              </a:rPr>
              <a:t>Material Terms</a:t>
            </a:r>
          </a:p>
          <a:p>
            <a:pPr marL="800100" lvl="1" indent="-342900">
              <a:buFont typeface="Arial" panose="020B0604020202020204" pitchFamily="34" charset="0"/>
              <a:buChar char="•"/>
            </a:pPr>
            <a:endParaRPr lang="en-US" sz="1600" b="1" dirty="0">
              <a:solidFill>
                <a:prstClr val="black"/>
              </a:solidFill>
            </a:endParaRPr>
          </a:p>
          <a:p>
            <a:r>
              <a:rPr lang="en-US" b="1" dirty="0" smtClean="0">
                <a:solidFill>
                  <a:prstClr val="black"/>
                </a:solidFill>
              </a:rPr>
              <a:t>6.  Conclusion</a:t>
            </a:r>
            <a:endParaRPr lang="en-US" b="1" dirty="0">
              <a:solidFill>
                <a:prstClr val="black"/>
              </a:solidFill>
            </a:endParaRPr>
          </a:p>
          <a:p>
            <a:pPr marL="800100" lvl="1" indent="-342900">
              <a:buFont typeface="Arial" panose="020B0604020202020204" pitchFamily="34" charset="0"/>
              <a:buChar char="•"/>
            </a:pPr>
            <a:endParaRPr lang="en-US" b="1" dirty="0">
              <a:solidFill>
                <a:prstClr val="black"/>
              </a:solidFill>
            </a:endParaRPr>
          </a:p>
        </p:txBody>
      </p:sp>
      <p:pic>
        <p:nvPicPr>
          <p:cNvPr id="2050"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43400" y="3368040"/>
            <a:ext cx="434975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30682564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40</a:t>
            </a:fld>
            <a:endParaRPr dirty="0"/>
          </a:p>
        </p:txBody>
      </p:sp>
      <p:sp>
        <p:nvSpPr>
          <p:cNvPr id="4" name="TextBox 3"/>
          <p:cNvSpPr txBox="1"/>
          <p:nvPr/>
        </p:nvSpPr>
        <p:spPr>
          <a:xfrm>
            <a:off x="228600" y="457200"/>
            <a:ext cx="8458200" cy="3477875"/>
          </a:xfrm>
          <a:prstGeom prst="rect">
            <a:avLst/>
          </a:prstGeom>
          <a:noFill/>
        </p:spPr>
        <p:txBody>
          <a:bodyPr wrap="square" rtlCol="0">
            <a:spAutoFit/>
          </a:bodyPr>
          <a:lstStyle/>
          <a:p>
            <a:r>
              <a:rPr lang="en-US" sz="2000" b="1" dirty="0">
                <a:solidFill>
                  <a:prstClr val="black"/>
                </a:solidFill>
              </a:rPr>
              <a:t>Due Diligence Review</a:t>
            </a:r>
          </a:p>
          <a:p>
            <a:endParaRPr lang="en-US" sz="2000" b="1" dirty="0">
              <a:solidFill>
                <a:prstClr val="black"/>
              </a:solidFill>
            </a:endParaRPr>
          </a:p>
          <a:p>
            <a:pPr marL="285750" indent="-285750">
              <a:buFont typeface="Arial" panose="020B0604020202020204" pitchFamily="34" charset="0"/>
              <a:buChar char="•"/>
            </a:pPr>
            <a:r>
              <a:rPr lang="en-US" b="1" dirty="0">
                <a:solidFill>
                  <a:prstClr val="black"/>
                </a:solidFill>
              </a:rPr>
              <a:t>An important aspect of due diligence is </a:t>
            </a:r>
            <a:r>
              <a:rPr lang="en-US" b="1" dirty="0"/>
              <a:t>the identification of any issues that could reduce the team's chances of being selected for award.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solidFill>
                  <a:prstClr val="black"/>
                </a:solidFill>
              </a:rPr>
              <a:t>For example, </a:t>
            </a:r>
          </a:p>
          <a:p>
            <a:pPr marL="742950" lvl="1" indent="-285750">
              <a:buFont typeface="Arial" panose="020B0604020202020204" pitchFamily="34" charset="0"/>
              <a:buChar char="•"/>
            </a:pPr>
            <a:endParaRPr lang="en-US" b="1" dirty="0">
              <a:solidFill>
                <a:prstClr val="black"/>
              </a:solidFill>
            </a:endParaRPr>
          </a:p>
          <a:p>
            <a:pPr marL="742950" lvl="1" indent="-285750">
              <a:buFont typeface="Wingdings" panose="05000000000000000000" pitchFamily="2" charset="2"/>
              <a:buChar char="ü"/>
            </a:pPr>
            <a:r>
              <a:rPr lang="en-US" b="1" dirty="0">
                <a:solidFill>
                  <a:prstClr val="black"/>
                </a:solidFill>
              </a:rPr>
              <a:t>legal problems or</a:t>
            </a:r>
          </a:p>
          <a:p>
            <a:pPr marL="742950" lvl="1" indent="-285750">
              <a:buFont typeface="Wingdings" panose="05000000000000000000" pitchFamily="2" charset="2"/>
              <a:buChar char="ü"/>
            </a:pPr>
            <a:r>
              <a:rPr lang="en-US" b="1" dirty="0">
                <a:solidFill>
                  <a:prstClr val="black"/>
                </a:solidFill>
              </a:rPr>
              <a:t>ethical lapses or </a:t>
            </a:r>
          </a:p>
          <a:p>
            <a:pPr marL="742950" lvl="1" indent="-285750">
              <a:buFont typeface="Wingdings" panose="05000000000000000000" pitchFamily="2" charset="2"/>
              <a:buChar char="ü"/>
            </a:pPr>
            <a:r>
              <a:rPr lang="en-US" b="1" dirty="0">
                <a:solidFill>
                  <a:prstClr val="black"/>
                </a:solidFill>
              </a:rPr>
              <a:t>other issues that could raise responsibility concerns or potentially lead to suspension or debarment would make a company a risky teaming partner and could prevent the team's selection. 	</a:t>
            </a:r>
          </a:p>
        </p:txBody>
      </p:sp>
      <p:pic>
        <p:nvPicPr>
          <p:cNvPr id="65538"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60843" y="4038600"/>
            <a:ext cx="379118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3215968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41</a:t>
            </a:fld>
            <a:endParaRPr dirty="0"/>
          </a:p>
        </p:txBody>
      </p:sp>
      <p:sp>
        <p:nvSpPr>
          <p:cNvPr id="4" name="TextBox 3"/>
          <p:cNvSpPr txBox="1"/>
          <p:nvPr/>
        </p:nvSpPr>
        <p:spPr>
          <a:xfrm>
            <a:off x="228600" y="457200"/>
            <a:ext cx="8458200" cy="3200876"/>
          </a:xfrm>
          <a:prstGeom prst="rect">
            <a:avLst/>
          </a:prstGeom>
          <a:noFill/>
        </p:spPr>
        <p:txBody>
          <a:bodyPr wrap="square" rtlCol="0">
            <a:spAutoFit/>
          </a:bodyPr>
          <a:lstStyle/>
          <a:p>
            <a:r>
              <a:rPr lang="en-US" sz="2000" b="1" dirty="0">
                <a:solidFill>
                  <a:prstClr val="black"/>
                </a:solidFill>
              </a:rPr>
              <a:t>Due Diligence Review</a:t>
            </a:r>
          </a:p>
          <a:p>
            <a:endParaRPr lang="en-US" sz="2000" b="1" dirty="0">
              <a:solidFill>
                <a:prstClr val="black"/>
              </a:solidFill>
            </a:endParaRPr>
          </a:p>
          <a:p>
            <a:pPr marL="285750" indent="-285750">
              <a:buFont typeface="Arial" panose="020B0604020202020204" pitchFamily="34" charset="0"/>
              <a:buChar char="•"/>
            </a:pPr>
            <a:r>
              <a:rPr lang="en-US" b="1" dirty="0">
                <a:solidFill>
                  <a:prstClr val="black"/>
                </a:solidFill>
              </a:rPr>
              <a:t>Likewise, </a:t>
            </a:r>
          </a:p>
          <a:p>
            <a:pPr marL="285750" indent="-285750">
              <a:buFont typeface="Arial" panose="020B0604020202020204" pitchFamily="34" charset="0"/>
              <a:buChar char="•"/>
            </a:pPr>
            <a:endParaRPr lang="en-US" b="1" dirty="0">
              <a:solidFill>
                <a:prstClr val="black"/>
              </a:solidFill>
            </a:endParaRPr>
          </a:p>
          <a:p>
            <a:pPr marL="1200150" lvl="2" indent="-285750">
              <a:buFont typeface="Wingdings" panose="05000000000000000000" pitchFamily="2" charset="2"/>
              <a:buChar char="ü"/>
            </a:pPr>
            <a:r>
              <a:rPr lang="en-US" b="1" dirty="0">
                <a:solidFill>
                  <a:prstClr val="black"/>
                </a:solidFill>
              </a:rPr>
              <a:t>performance problems on prior contracts, </a:t>
            </a:r>
          </a:p>
          <a:p>
            <a:pPr marL="1200150" lvl="2" indent="-285750">
              <a:buFont typeface="Wingdings" panose="05000000000000000000" pitchFamily="2" charset="2"/>
              <a:buChar char="ü"/>
            </a:pPr>
            <a:r>
              <a:rPr lang="en-US" b="1" dirty="0">
                <a:solidFill>
                  <a:prstClr val="black"/>
                </a:solidFill>
              </a:rPr>
              <a:t>contract terminations, </a:t>
            </a:r>
          </a:p>
          <a:p>
            <a:pPr marL="1200150" lvl="2" indent="-285750">
              <a:buFont typeface="Wingdings" panose="05000000000000000000" pitchFamily="2" charset="2"/>
              <a:buChar char="ü"/>
            </a:pPr>
            <a:r>
              <a:rPr lang="en-US" b="1" dirty="0">
                <a:solidFill>
                  <a:prstClr val="black"/>
                </a:solidFill>
              </a:rPr>
              <a:t>or claims against the potential partner </a:t>
            </a:r>
          </a:p>
          <a:p>
            <a:pPr marL="285750" indent="-285750">
              <a:buFont typeface="Arial" panose="020B0604020202020204" pitchFamily="34" charset="0"/>
              <a:buChar char="•"/>
            </a:pPr>
            <a:endParaRPr lang="en-US" b="1" dirty="0">
              <a:solidFill>
                <a:prstClr val="black"/>
              </a:solidFill>
            </a:endParaRPr>
          </a:p>
          <a:p>
            <a:pPr marL="285750" indent="-285750">
              <a:buFont typeface="Arial" panose="020B0604020202020204" pitchFamily="34" charset="0"/>
              <a:buChar char="•"/>
            </a:pPr>
            <a:r>
              <a:rPr lang="en-US" b="1" dirty="0">
                <a:solidFill>
                  <a:prstClr val="black"/>
                </a:solidFill>
              </a:rPr>
              <a:t>Would </a:t>
            </a:r>
            <a:r>
              <a:rPr lang="en-US" b="1" dirty="0" smtClean="0">
                <a:solidFill>
                  <a:prstClr val="black"/>
                </a:solidFill>
              </a:rPr>
              <a:t>indicate </a:t>
            </a:r>
            <a:r>
              <a:rPr lang="en-US" b="1" dirty="0" smtClean="0"/>
              <a:t>unfavorable </a:t>
            </a:r>
            <a:r>
              <a:rPr lang="en-US" b="1" dirty="0"/>
              <a:t>past performance. </a:t>
            </a:r>
            <a:r>
              <a:rPr lang="en-US" b="1" dirty="0">
                <a:solidFill>
                  <a:prstClr val="black"/>
                </a:solidFill>
              </a:rPr>
              <a:t>	</a:t>
            </a:r>
          </a:p>
          <a:p>
            <a:pPr marL="285750" indent="-285750">
              <a:buFont typeface="Arial" panose="020B0604020202020204" pitchFamily="34" charset="0"/>
              <a:buChar char="•"/>
            </a:pPr>
            <a:endParaRPr lang="en-US" b="1" dirty="0">
              <a:solidFill>
                <a:prstClr val="black"/>
              </a:solidFill>
            </a:endParaRPr>
          </a:p>
          <a:p>
            <a:pPr marL="1200150" lvl="2" indent="-285750">
              <a:buFont typeface="Wingdings" panose="05000000000000000000" pitchFamily="2" charset="2"/>
              <a:buChar char="ü"/>
            </a:pPr>
            <a:r>
              <a:rPr lang="en-US" b="1" dirty="0">
                <a:solidFill>
                  <a:prstClr val="black"/>
                </a:solidFill>
              </a:rPr>
              <a:t>Discover these issues through due diligence!</a:t>
            </a:r>
          </a:p>
        </p:txBody>
      </p:sp>
      <p:pic>
        <p:nvPicPr>
          <p:cNvPr id="66562"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00832" y="3352799"/>
            <a:ext cx="2438367" cy="2689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36043554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42</a:t>
            </a:fld>
            <a:endParaRPr dirty="0"/>
          </a:p>
        </p:txBody>
      </p:sp>
      <p:sp>
        <p:nvSpPr>
          <p:cNvPr id="4" name="TextBox 3"/>
          <p:cNvSpPr txBox="1"/>
          <p:nvPr/>
        </p:nvSpPr>
        <p:spPr>
          <a:xfrm>
            <a:off x="228600" y="457200"/>
            <a:ext cx="8458200" cy="3724096"/>
          </a:xfrm>
          <a:prstGeom prst="rect">
            <a:avLst/>
          </a:prstGeom>
          <a:noFill/>
        </p:spPr>
        <p:txBody>
          <a:bodyPr wrap="square" rtlCol="0">
            <a:spAutoFit/>
          </a:bodyPr>
          <a:lstStyle/>
          <a:p>
            <a:r>
              <a:rPr lang="en-US" sz="2000" b="1" dirty="0">
                <a:solidFill>
                  <a:prstClr val="black"/>
                </a:solidFill>
              </a:rPr>
              <a:t>Due Diligence Review</a:t>
            </a:r>
          </a:p>
          <a:p>
            <a:endParaRPr lang="en-US" b="1" dirty="0" smtClean="0">
              <a:solidFill>
                <a:prstClr val="black"/>
              </a:solidFill>
            </a:endParaRPr>
          </a:p>
          <a:p>
            <a:r>
              <a:rPr lang="en-US" b="1" dirty="0" smtClean="0">
                <a:solidFill>
                  <a:prstClr val="black"/>
                </a:solidFill>
              </a:rPr>
              <a:t>Organizational </a:t>
            </a:r>
            <a:r>
              <a:rPr lang="en-US" b="1" dirty="0">
                <a:solidFill>
                  <a:prstClr val="black"/>
                </a:solidFill>
              </a:rPr>
              <a:t>conflict-of-interest (OCI) issues  and personal conflict-of-interest (PCI)  issues should also </a:t>
            </a:r>
            <a:r>
              <a:rPr lang="en-US" b="1" dirty="0"/>
              <a:t>be considered and evaluated.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solidFill>
                  <a:prstClr val="black"/>
                </a:solidFill>
              </a:rPr>
              <a:t>An OCI may arise if a teaming partner </a:t>
            </a:r>
          </a:p>
          <a:p>
            <a:pPr marL="285750" indent="-285750">
              <a:buFont typeface="Arial" panose="020B0604020202020204" pitchFamily="34" charset="0"/>
              <a:buChar char="•"/>
            </a:pPr>
            <a:endParaRPr lang="en-US" b="1" dirty="0">
              <a:solidFill>
                <a:prstClr val="black"/>
              </a:solidFill>
            </a:endParaRPr>
          </a:p>
          <a:p>
            <a:pPr marL="742950" lvl="1" indent="-285750">
              <a:buFont typeface="Wingdings" panose="05000000000000000000" pitchFamily="2" charset="2"/>
              <a:buChar char="ü"/>
            </a:pPr>
            <a:r>
              <a:rPr lang="en-US" b="1" dirty="0">
                <a:solidFill>
                  <a:prstClr val="black"/>
                </a:solidFill>
              </a:rPr>
              <a:t>has had access to nonpublic information related to the procurement, </a:t>
            </a:r>
          </a:p>
          <a:p>
            <a:pPr marL="742950" lvl="1" indent="-285750">
              <a:buFont typeface="Wingdings" panose="05000000000000000000" pitchFamily="2" charset="2"/>
              <a:buChar char="ü"/>
            </a:pPr>
            <a:r>
              <a:rPr lang="en-US" b="1" dirty="0">
                <a:solidFill>
                  <a:prstClr val="black"/>
                </a:solidFill>
              </a:rPr>
              <a:t>had input into the statement of work or specification or</a:t>
            </a:r>
          </a:p>
          <a:p>
            <a:pPr marL="742950" lvl="1" indent="-285750">
              <a:buFont typeface="Wingdings" panose="05000000000000000000" pitchFamily="2" charset="2"/>
              <a:buChar char="ü"/>
            </a:pPr>
            <a:r>
              <a:rPr lang="en-US" b="1" dirty="0">
                <a:solidFill>
                  <a:prstClr val="black"/>
                </a:solidFill>
              </a:rPr>
              <a:t>performed Systems Engineering and Technical Assistance (SETA) </a:t>
            </a:r>
            <a:r>
              <a:rPr lang="en-US" b="1" dirty="0" smtClean="0">
                <a:solidFill>
                  <a:prstClr val="black"/>
                </a:solidFill>
              </a:rPr>
              <a:t>on </a:t>
            </a:r>
            <a:r>
              <a:rPr lang="en-US" b="1" dirty="0">
                <a:solidFill>
                  <a:prstClr val="black"/>
                </a:solidFill>
              </a:rPr>
              <a:t>the program, </a:t>
            </a:r>
          </a:p>
          <a:p>
            <a:pPr marL="742950" lvl="1" indent="-285750">
              <a:buFont typeface="Wingdings" panose="05000000000000000000" pitchFamily="2" charset="2"/>
              <a:buChar char="ü"/>
            </a:pPr>
            <a:r>
              <a:rPr lang="en-US" b="1" dirty="0">
                <a:solidFill>
                  <a:prstClr val="black"/>
                </a:solidFill>
              </a:rPr>
              <a:t>or has business interests that could be affected by performance of the contract.  	</a:t>
            </a:r>
          </a:p>
        </p:txBody>
      </p:sp>
      <p:pic>
        <p:nvPicPr>
          <p:cNvPr id="88066"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28924" y="4012535"/>
            <a:ext cx="4410075" cy="190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19551046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43</a:t>
            </a:fld>
            <a:endParaRPr dirty="0"/>
          </a:p>
        </p:txBody>
      </p:sp>
      <p:sp>
        <p:nvSpPr>
          <p:cNvPr id="4" name="TextBox 3"/>
          <p:cNvSpPr txBox="1"/>
          <p:nvPr/>
        </p:nvSpPr>
        <p:spPr>
          <a:xfrm>
            <a:off x="228600" y="457200"/>
            <a:ext cx="8458200" cy="2646878"/>
          </a:xfrm>
          <a:prstGeom prst="rect">
            <a:avLst/>
          </a:prstGeom>
          <a:noFill/>
        </p:spPr>
        <p:txBody>
          <a:bodyPr wrap="square" rtlCol="0">
            <a:spAutoFit/>
          </a:bodyPr>
          <a:lstStyle/>
          <a:p>
            <a:r>
              <a:rPr lang="en-US" sz="2000" b="1" dirty="0">
                <a:solidFill>
                  <a:prstClr val="black"/>
                </a:solidFill>
              </a:rPr>
              <a:t>Due Diligence Review</a:t>
            </a:r>
          </a:p>
          <a:p>
            <a:endParaRPr lang="en-US" sz="2000" b="1" dirty="0">
              <a:solidFill>
                <a:prstClr val="black"/>
              </a:solidFill>
            </a:endParaRPr>
          </a:p>
          <a:p>
            <a:pPr marL="285750" indent="-285750">
              <a:buFont typeface="Arial" panose="020B0604020202020204" pitchFamily="34" charset="0"/>
              <a:buChar char="•"/>
            </a:pPr>
            <a:r>
              <a:rPr lang="en-US" b="1" dirty="0">
                <a:solidFill>
                  <a:prstClr val="black"/>
                </a:solidFill>
              </a:rPr>
              <a:t>The inclusion of a team member with an OCI problem or a team member with employees who may pose PCI problems </a:t>
            </a:r>
          </a:p>
          <a:p>
            <a:pPr marL="285750" indent="-285750">
              <a:buFont typeface="Arial" panose="020B0604020202020204" pitchFamily="34" charset="0"/>
              <a:buChar char="•"/>
            </a:pPr>
            <a:endParaRPr lang="en-US" b="1" dirty="0">
              <a:solidFill>
                <a:prstClr val="black"/>
              </a:solidFill>
            </a:endParaRPr>
          </a:p>
          <a:p>
            <a:pPr marL="742950" lvl="1" indent="-285750">
              <a:buFont typeface="Wingdings" panose="05000000000000000000" pitchFamily="2" charset="2"/>
              <a:buChar char="ü"/>
            </a:pPr>
            <a:r>
              <a:rPr lang="en-US" b="1" dirty="0">
                <a:solidFill>
                  <a:prstClr val="black"/>
                </a:solidFill>
              </a:rPr>
              <a:t>could lead to a </a:t>
            </a:r>
            <a:r>
              <a:rPr lang="en-US" b="1" dirty="0"/>
              <a:t>disqualification</a:t>
            </a:r>
            <a:r>
              <a:rPr lang="en-US" b="1" dirty="0">
                <a:solidFill>
                  <a:prstClr val="black"/>
                </a:solidFill>
              </a:rPr>
              <a:t> of the team unless </a:t>
            </a:r>
            <a:r>
              <a:rPr lang="en-US" b="1" dirty="0" smtClean="0">
                <a:solidFill>
                  <a:prstClr val="black"/>
                </a:solidFill>
              </a:rPr>
              <a:t>adequately mitigated</a:t>
            </a:r>
            <a:r>
              <a:rPr lang="en-US" b="1" dirty="0">
                <a:solidFill>
                  <a:prstClr val="black"/>
                </a:solidFill>
              </a:rPr>
              <a:t>.  </a:t>
            </a:r>
          </a:p>
          <a:p>
            <a:pPr marL="285750" indent="-285750">
              <a:buFont typeface="Wingdings" panose="05000000000000000000" pitchFamily="2" charset="2"/>
              <a:buChar char="ü"/>
            </a:pPr>
            <a:endParaRPr lang="en-US" b="1" dirty="0">
              <a:solidFill>
                <a:prstClr val="black"/>
              </a:solidFill>
            </a:endParaRPr>
          </a:p>
          <a:p>
            <a:pPr marL="742950" lvl="1" indent="-285750">
              <a:buFont typeface="Wingdings" panose="05000000000000000000" pitchFamily="2" charset="2"/>
              <a:buChar char="ü"/>
            </a:pPr>
            <a:r>
              <a:rPr lang="en-US" b="1" dirty="0">
                <a:solidFill>
                  <a:prstClr val="black"/>
                </a:solidFill>
              </a:rPr>
              <a:t>needs to be examined during the due diligence inquiry. 	</a:t>
            </a:r>
          </a:p>
        </p:txBody>
      </p:sp>
      <p:pic>
        <p:nvPicPr>
          <p:cNvPr id="89090" name="Picture 2"/>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3309937" y="3104078"/>
            <a:ext cx="2295525" cy="2722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39509025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44</a:t>
            </a:fld>
            <a:endParaRPr dirty="0"/>
          </a:p>
        </p:txBody>
      </p:sp>
      <p:sp>
        <p:nvSpPr>
          <p:cNvPr id="4" name="TextBox 3"/>
          <p:cNvSpPr txBox="1"/>
          <p:nvPr/>
        </p:nvSpPr>
        <p:spPr>
          <a:xfrm>
            <a:off x="228600" y="457200"/>
            <a:ext cx="8458200" cy="4893647"/>
          </a:xfrm>
          <a:prstGeom prst="rect">
            <a:avLst/>
          </a:prstGeom>
          <a:noFill/>
        </p:spPr>
        <p:txBody>
          <a:bodyPr wrap="square" rtlCol="0">
            <a:spAutoFit/>
          </a:bodyPr>
          <a:lstStyle/>
          <a:p>
            <a:pPr marL="457200" indent="-457200">
              <a:buAutoNum type="arabicPeriod" startAt="4"/>
            </a:pPr>
            <a:r>
              <a:rPr lang="en-US" sz="2000" b="1" dirty="0" smtClean="0">
                <a:solidFill>
                  <a:prstClr val="black"/>
                </a:solidFill>
              </a:rPr>
              <a:t>Agreements Employed</a:t>
            </a:r>
          </a:p>
          <a:p>
            <a:pPr marL="457200" indent="-457200">
              <a:buAutoNum type="arabicPeriod" startAt="4"/>
            </a:pPr>
            <a:endParaRPr lang="en-US" sz="2000" b="1" dirty="0">
              <a:solidFill>
                <a:prstClr val="black"/>
              </a:solidFill>
            </a:endParaRPr>
          </a:p>
          <a:p>
            <a:endParaRPr lang="en-US" sz="2000" b="1" dirty="0">
              <a:solidFill>
                <a:prstClr val="black"/>
              </a:solidFill>
            </a:endParaRPr>
          </a:p>
          <a:p>
            <a:pPr marL="742950" lvl="1" indent="-285750">
              <a:buFont typeface="Arial" panose="020B0604020202020204" pitchFamily="34" charset="0"/>
              <a:buChar char="•"/>
            </a:pPr>
            <a:r>
              <a:rPr lang="en-US" b="1" dirty="0" smtClean="0">
                <a:solidFill>
                  <a:prstClr val="black"/>
                </a:solidFill>
              </a:rPr>
              <a:t>Non-disclosure Agreement</a:t>
            </a:r>
          </a:p>
          <a:p>
            <a:pPr marL="742950" lvl="1" indent="-285750">
              <a:buFont typeface="Arial" panose="020B0604020202020204" pitchFamily="34" charset="0"/>
              <a:buChar char="•"/>
            </a:pPr>
            <a:endParaRPr lang="en-US" b="1" dirty="0">
              <a:solidFill>
                <a:prstClr val="black"/>
              </a:solidFill>
            </a:endParaRPr>
          </a:p>
          <a:p>
            <a:pPr marL="742950" lvl="1" indent="-285750">
              <a:buFont typeface="Arial" panose="020B0604020202020204" pitchFamily="34" charset="0"/>
              <a:buChar char="•"/>
            </a:pPr>
            <a:r>
              <a:rPr lang="en-US" b="1" dirty="0" smtClean="0">
                <a:solidFill>
                  <a:prstClr val="black"/>
                </a:solidFill>
              </a:rPr>
              <a:t>Letter of Intent/Memorandum of Understanding/Exchanges of Emails or Letters on Issues such as Scope of Work</a:t>
            </a:r>
          </a:p>
          <a:p>
            <a:pPr marL="742950" lvl="1" indent="-285750">
              <a:buFont typeface="Arial" panose="020B0604020202020204" pitchFamily="34" charset="0"/>
              <a:buChar char="•"/>
            </a:pPr>
            <a:endParaRPr lang="en-US" b="1" dirty="0">
              <a:solidFill>
                <a:prstClr val="black"/>
              </a:solidFill>
            </a:endParaRPr>
          </a:p>
          <a:p>
            <a:pPr marL="1200150" lvl="2" indent="-285750">
              <a:buFont typeface="Wingdings" panose="05000000000000000000" pitchFamily="2" charset="2"/>
              <a:buChar char="ü"/>
            </a:pPr>
            <a:r>
              <a:rPr lang="en-US" b="1" dirty="0" smtClean="0">
                <a:solidFill>
                  <a:prstClr val="black"/>
                </a:solidFill>
              </a:rPr>
              <a:t>To assist in drafting the Teaming Agreement</a:t>
            </a:r>
          </a:p>
          <a:p>
            <a:pPr marL="1200150" lvl="2" indent="-285750">
              <a:buFont typeface="Wingdings" panose="05000000000000000000" pitchFamily="2" charset="2"/>
              <a:buChar char="ü"/>
            </a:pPr>
            <a:r>
              <a:rPr lang="en-US" b="1" dirty="0" smtClean="0">
                <a:solidFill>
                  <a:prstClr val="black"/>
                </a:solidFill>
              </a:rPr>
              <a:t>Memorialize status of negotiations/intent at a point in time</a:t>
            </a:r>
          </a:p>
          <a:p>
            <a:pPr marL="742950" lvl="1" indent="-285750">
              <a:buFont typeface="Arial" panose="020B0604020202020204" pitchFamily="34" charset="0"/>
              <a:buChar char="•"/>
            </a:pPr>
            <a:endParaRPr lang="en-US" b="1" dirty="0">
              <a:solidFill>
                <a:prstClr val="black"/>
              </a:solidFill>
            </a:endParaRPr>
          </a:p>
          <a:p>
            <a:pPr marL="742950" lvl="1" indent="-285750">
              <a:buFont typeface="Arial" panose="020B0604020202020204" pitchFamily="34" charset="0"/>
              <a:buChar char="•"/>
            </a:pPr>
            <a:r>
              <a:rPr lang="en-US" b="1" dirty="0" smtClean="0">
                <a:solidFill>
                  <a:prstClr val="black"/>
                </a:solidFill>
              </a:rPr>
              <a:t>Teaming Agreement (vertical teaming/prime-subcontractor)</a:t>
            </a:r>
          </a:p>
          <a:p>
            <a:pPr marL="742950" lvl="1" indent="-285750">
              <a:buFont typeface="Arial" panose="020B0604020202020204" pitchFamily="34" charset="0"/>
              <a:buChar char="•"/>
            </a:pPr>
            <a:endParaRPr lang="en-US" b="1" dirty="0">
              <a:solidFill>
                <a:prstClr val="black"/>
              </a:solidFill>
            </a:endParaRPr>
          </a:p>
          <a:p>
            <a:pPr marL="742950" lvl="1" indent="-285750">
              <a:buFont typeface="Arial" panose="020B0604020202020204" pitchFamily="34" charset="0"/>
              <a:buChar char="•"/>
            </a:pPr>
            <a:r>
              <a:rPr lang="en-US" b="1" dirty="0" smtClean="0">
                <a:solidFill>
                  <a:prstClr val="black"/>
                </a:solidFill>
              </a:rPr>
              <a:t>Joint Venture Agreement (horizontal teaming)</a:t>
            </a:r>
          </a:p>
          <a:p>
            <a:pPr marL="742950" lvl="1" indent="-285750">
              <a:buFont typeface="Arial" panose="020B0604020202020204" pitchFamily="34" charset="0"/>
              <a:buChar char="•"/>
            </a:pPr>
            <a:endParaRPr lang="en-US" b="1" dirty="0">
              <a:solidFill>
                <a:prstClr val="black"/>
              </a:solidFill>
            </a:endParaRPr>
          </a:p>
          <a:p>
            <a:pPr marL="742950" lvl="1" indent="-285750">
              <a:buFont typeface="Arial" panose="020B0604020202020204" pitchFamily="34" charset="0"/>
              <a:buChar char="•"/>
            </a:pPr>
            <a:r>
              <a:rPr lang="en-US" b="1" dirty="0" smtClean="0">
                <a:solidFill>
                  <a:prstClr val="black"/>
                </a:solidFill>
              </a:rPr>
              <a:t>Subcontract</a:t>
            </a:r>
          </a:p>
          <a:p>
            <a:r>
              <a:rPr lang="en-US" b="1" dirty="0">
                <a:solidFill>
                  <a:prstClr val="black"/>
                </a:solidFill>
              </a:rPr>
              <a:t>	</a:t>
            </a:r>
          </a:p>
        </p:txBody>
      </p:sp>
      <p:pic>
        <p:nvPicPr>
          <p:cNvPr id="6147"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7399" y="193737"/>
            <a:ext cx="26955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19321895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45</a:t>
            </a:fld>
            <a:endParaRPr dirty="0"/>
          </a:p>
        </p:txBody>
      </p:sp>
      <p:sp>
        <p:nvSpPr>
          <p:cNvPr id="4" name="TextBox 3"/>
          <p:cNvSpPr txBox="1"/>
          <p:nvPr/>
        </p:nvSpPr>
        <p:spPr>
          <a:xfrm>
            <a:off x="228600" y="457200"/>
            <a:ext cx="8458200" cy="3724096"/>
          </a:xfrm>
          <a:prstGeom prst="rect">
            <a:avLst/>
          </a:prstGeom>
          <a:noFill/>
        </p:spPr>
        <p:txBody>
          <a:bodyPr wrap="square" rtlCol="0">
            <a:spAutoFit/>
          </a:bodyPr>
          <a:lstStyle/>
          <a:p>
            <a:r>
              <a:rPr lang="en-US" sz="2000" b="1" dirty="0">
                <a:solidFill>
                  <a:prstClr val="black"/>
                </a:solidFill>
              </a:rPr>
              <a:t>Agreements Employed</a:t>
            </a:r>
          </a:p>
          <a:p>
            <a:pPr marL="285750" indent="-285750">
              <a:buFont typeface="Arial" panose="020B0604020202020204" pitchFamily="34" charset="0"/>
              <a:buChar char="•"/>
            </a:pPr>
            <a:endParaRPr lang="en-US" b="1" dirty="0">
              <a:solidFill>
                <a:prstClr val="black"/>
              </a:solidFill>
            </a:endParaRPr>
          </a:p>
          <a:p>
            <a:pPr marL="285750" indent="-285750">
              <a:buFont typeface="Arial" panose="020B0604020202020204" pitchFamily="34" charset="0"/>
              <a:buChar char="•"/>
            </a:pPr>
            <a:r>
              <a:rPr lang="en-US" b="1" dirty="0">
                <a:solidFill>
                  <a:prstClr val="black"/>
                </a:solidFill>
              </a:rPr>
              <a:t>T</a:t>
            </a:r>
            <a:r>
              <a:rPr lang="en-US" b="1" dirty="0" smtClean="0">
                <a:solidFill>
                  <a:prstClr val="black"/>
                </a:solidFill>
              </a:rPr>
              <a:t>he </a:t>
            </a:r>
            <a:r>
              <a:rPr lang="en-US" b="1" dirty="0">
                <a:solidFill>
                  <a:prstClr val="black"/>
                </a:solidFill>
              </a:rPr>
              <a:t>teaming agreement is not a standard form with boilerplate clauses – </a:t>
            </a:r>
            <a:endParaRPr lang="en-US" b="1" dirty="0" smtClean="0">
              <a:solidFill>
                <a:prstClr val="black"/>
              </a:solidFill>
            </a:endParaRPr>
          </a:p>
          <a:p>
            <a:pPr marL="285750" indent="-285750">
              <a:buFont typeface="Arial" panose="020B0604020202020204" pitchFamily="34" charset="0"/>
              <a:buChar char="•"/>
            </a:pPr>
            <a:endParaRPr lang="en-US" b="1" dirty="0">
              <a:solidFill>
                <a:prstClr val="black"/>
              </a:solidFill>
            </a:endParaRPr>
          </a:p>
          <a:p>
            <a:pPr marL="742950" lvl="1" indent="-285750">
              <a:buFont typeface="Arial" panose="020B0604020202020204" pitchFamily="34" charset="0"/>
              <a:buChar char="•"/>
            </a:pPr>
            <a:r>
              <a:rPr lang="en-US" b="1" dirty="0">
                <a:solidFill>
                  <a:prstClr val="black"/>
                </a:solidFill>
              </a:rPr>
              <a:t>it generally contains tailored provisions resulting from the due diligence inquiry. </a:t>
            </a:r>
          </a:p>
          <a:p>
            <a:pPr marL="285750" indent="-285750">
              <a:buFont typeface="Arial" panose="020B0604020202020204" pitchFamily="34" charset="0"/>
              <a:buChar char="•"/>
            </a:pPr>
            <a:endParaRPr lang="en-US" b="1" dirty="0">
              <a:solidFill>
                <a:prstClr val="black"/>
              </a:solidFill>
            </a:endParaRPr>
          </a:p>
          <a:p>
            <a:pPr marL="285750" indent="-285750">
              <a:buFont typeface="Arial" panose="020B0604020202020204" pitchFamily="34" charset="0"/>
              <a:buChar char="•"/>
            </a:pPr>
            <a:r>
              <a:rPr lang="en-US" b="1" dirty="0">
                <a:solidFill>
                  <a:prstClr val="black"/>
                </a:solidFill>
              </a:rPr>
              <a:t>Areas requiring such </a:t>
            </a:r>
            <a:r>
              <a:rPr lang="en-US" b="1" dirty="0"/>
              <a:t>tailoring</a:t>
            </a:r>
            <a:r>
              <a:rPr lang="en-US" b="1" dirty="0">
                <a:solidFill>
                  <a:prstClr val="black"/>
                </a:solidFill>
              </a:rPr>
              <a:t> typically include </a:t>
            </a:r>
          </a:p>
          <a:p>
            <a:pPr marL="285750" indent="-285750">
              <a:buFont typeface="Arial" panose="020B0604020202020204" pitchFamily="34" charset="0"/>
              <a:buChar char="•"/>
            </a:pPr>
            <a:endParaRPr lang="en-US" b="1" dirty="0">
              <a:solidFill>
                <a:prstClr val="black"/>
              </a:solidFill>
            </a:endParaRPr>
          </a:p>
          <a:p>
            <a:pPr marL="1200150" lvl="2" indent="-285750">
              <a:buFont typeface="Wingdings" panose="05000000000000000000" pitchFamily="2" charset="2"/>
              <a:buChar char="ü"/>
            </a:pPr>
            <a:r>
              <a:rPr lang="en-US" b="1" dirty="0">
                <a:solidFill>
                  <a:prstClr val="black"/>
                </a:solidFill>
              </a:rPr>
              <a:t>ownership of joint intellectual property, </a:t>
            </a:r>
          </a:p>
          <a:p>
            <a:pPr marL="1200150" lvl="2" indent="-285750">
              <a:buFont typeface="Wingdings" panose="05000000000000000000" pitchFamily="2" charset="2"/>
              <a:buChar char="ü"/>
            </a:pPr>
            <a:r>
              <a:rPr lang="en-US" b="1" dirty="0">
                <a:solidFill>
                  <a:prstClr val="black"/>
                </a:solidFill>
              </a:rPr>
              <a:t>exclusivity, </a:t>
            </a:r>
          </a:p>
          <a:p>
            <a:pPr marL="1200150" lvl="2" indent="-285750">
              <a:buFont typeface="Wingdings" panose="05000000000000000000" pitchFamily="2" charset="2"/>
              <a:buChar char="ü"/>
            </a:pPr>
            <a:r>
              <a:rPr lang="en-US" b="1" dirty="0">
                <a:solidFill>
                  <a:prstClr val="black"/>
                </a:solidFill>
              </a:rPr>
              <a:t>proposed work allocations and </a:t>
            </a:r>
          </a:p>
          <a:p>
            <a:pPr marL="1200150" lvl="2" indent="-285750">
              <a:buFont typeface="Wingdings" panose="05000000000000000000" pitchFamily="2" charset="2"/>
              <a:buChar char="ü"/>
            </a:pPr>
            <a:r>
              <a:rPr lang="en-US" b="1" dirty="0">
                <a:solidFill>
                  <a:prstClr val="black"/>
                </a:solidFill>
              </a:rPr>
              <a:t>prime contract flow downs</a:t>
            </a:r>
            <a:r>
              <a:rPr lang="en-US" dirty="0">
                <a:solidFill>
                  <a:prstClr val="black"/>
                </a:solidFill>
              </a:rPr>
              <a:t>.</a:t>
            </a:r>
          </a:p>
        </p:txBody>
      </p:sp>
      <p:pic>
        <p:nvPicPr>
          <p:cNvPr id="87042" name="Picture 2"/>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943600" y="3581400"/>
            <a:ext cx="3052163" cy="2031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1754925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46</a:t>
            </a:fld>
            <a:endParaRPr lang="en-US" dirty="0"/>
          </a:p>
        </p:txBody>
      </p:sp>
      <p:sp>
        <p:nvSpPr>
          <p:cNvPr id="4" name="TextBox 3"/>
          <p:cNvSpPr txBox="1"/>
          <p:nvPr/>
        </p:nvSpPr>
        <p:spPr>
          <a:xfrm>
            <a:off x="228600" y="457200"/>
            <a:ext cx="8458200" cy="2400657"/>
          </a:xfrm>
          <a:prstGeom prst="rect">
            <a:avLst/>
          </a:prstGeom>
          <a:noFill/>
        </p:spPr>
        <p:txBody>
          <a:bodyPr wrap="square" rtlCol="0">
            <a:spAutoFit/>
          </a:bodyPr>
          <a:lstStyle/>
          <a:p>
            <a:r>
              <a:rPr lang="en-US" sz="2000" b="1" dirty="0" smtClean="0"/>
              <a:t>Negotiation</a:t>
            </a:r>
            <a:endParaRPr lang="en-US" sz="2000" b="1" dirty="0" smtClean="0">
              <a:solidFill>
                <a:schemeClr val="accent1"/>
              </a:solidFill>
            </a:endParaRPr>
          </a:p>
          <a:p>
            <a:endParaRPr lang="en-US" sz="2000" b="1" dirty="0" smtClean="0"/>
          </a:p>
          <a:p>
            <a:endParaRPr lang="en-US" sz="2000" b="1" dirty="0"/>
          </a:p>
          <a:p>
            <a:pPr marL="285750" indent="-285750">
              <a:buFont typeface="Arial" panose="020B0604020202020204" pitchFamily="34" charset="0"/>
              <a:buChar char="•"/>
            </a:pPr>
            <a:r>
              <a:rPr lang="en-US" b="1" dirty="0" smtClean="0"/>
              <a:t>For a team arrangement to be successful, it should be accompanied by an agreement as to how the workshare will be divided</a:t>
            </a:r>
            <a:r>
              <a:rPr lang="en-US" b="1" dirty="0" smtClean="0">
                <a:solidFill>
                  <a:schemeClr val="accent1"/>
                </a:solidFill>
              </a:rPr>
              <a:t> </a:t>
            </a:r>
            <a:r>
              <a:rPr lang="en-US" b="1" dirty="0" smtClean="0"/>
              <a:t>if the team is awarded the contract, </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smtClean="0"/>
              <a:t>negotiation leverage may change at contract award. </a:t>
            </a:r>
            <a:r>
              <a:rPr lang="en-US" dirty="0" smtClean="0"/>
              <a:t>	</a:t>
            </a:r>
          </a:p>
        </p:txBody>
      </p:sp>
      <p:pic>
        <p:nvPicPr>
          <p:cNvPr id="7171"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24400" y="3071019"/>
            <a:ext cx="4114799" cy="291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3467190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47</a:t>
            </a:fld>
            <a:endParaRPr lang="en-US" dirty="0"/>
          </a:p>
        </p:txBody>
      </p:sp>
      <p:sp>
        <p:nvSpPr>
          <p:cNvPr id="4" name="TextBox 3"/>
          <p:cNvSpPr txBox="1"/>
          <p:nvPr/>
        </p:nvSpPr>
        <p:spPr>
          <a:xfrm>
            <a:off x="228600" y="328044"/>
            <a:ext cx="8458200" cy="3477875"/>
          </a:xfrm>
          <a:prstGeom prst="rect">
            <a:avLst/>
          </a:prstGeom>
          <a:noFill/>
        </p:spPr>
        <p:txBody>
          <a:bodyPr wrap="square" rtlCol="0">
            <a:spAutoFit/>
          </a:bodyPr>
          <a:lstStyle/>
          <a:p>
            <a:r>
              <a:rPr lang="en-US" sz="2000" b="1" dirty="0" smtClean="0"/>
              <a:t>Negotiation</a:t>
            </a:r>
          </a:p>
          <a:p>
            <a:endParaRPr lang="en-US" sz="2000" b="1" dirty="0" smtClean="0"/>
          </a:p>
          <a:p>
            <a:pPr marL="285750" indent="-285750">
              <a:buFont typeface="Arial" panose="020B0604020202020204" pitchFamily="34" charset="0"/>
              <a:buChar char="•"/>
            </a:pPr>
            <a:r>
              <a:rPr lang="en-US" b="1" dirty="0" smtClean="0"/>
              <a:t>Different approaches are possible when considering workshare allocation.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Is the contractual scope of work is well defined? </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smtClean="0"/>
              <a:t>How to allocate teammate responsibility – by subject area? </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a:t>M</a:t>
            </a:r>
            <a:r>
              <a:rPr lang="en-US" b="1" dirty="0" smtClean="0"/>
              <a:t>ay be difficult in situations where the </a:t>
            </a:r>
            <a:r>
              <a:rPr lang="en-US" b="1" dirty="0" err="1" smtClean="0"/>
              <a:t>SoW</a:t>
            </a:r>
            <a:r>
              <a:rPr lang="en-US" b="1" dirty="0" smtClean="0"/>
              <a:t> is evolving (IDIQ contracts). </a:t>
            </a:r>
          </a:p>
          <a:p>
            <a:pPr marL="285750" indent="-285750">
              <a:buFont typeface="Arial" panose="020B0604020202020204" pitchFamily="34" charset="0"/>
              <a:buChar char="•"/>
            </a:pPr>
            <a:endParaRPr lang="en-US" b="1" dirty="0"/>
          </a:p>
        </p:txBody>
      </p:sp>
      <p:pic>
        <p:nvPicPr>
          <p:cNvPr id="6146" name="Picture 2" descr="C:\Users\mmutek\AppData\Local\Microsoft\Windows\Temporary Internet Files\Content.IE5\QJNMYQVP\team2[1].jp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2514248" y="3657600"/>
            <a:ext cx="3886903" cy="187277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12850575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48</a:t>
            </a:fld>
            <a:endParaRPr lang="en-US" dirty="0"/>
          </a:p>
        </p:txBody>
      </p:sp>
      <p:sp>
        <p:nvSpPr>
          <p:cNvPr id="4" name="TextBox 3"/>
          <p:cNvSpPr txBox="1"/>
          <p:nvPr/>
        </p:nvSpPr>
        <p:spPr>
          <a:xfrm>
            <a:off x="228600" y="328044"/>
            <a:ext cx="8458200" cy="3200876"/>
          </a:xfrm>
          <a:prstGeom prst="rect">
            <a:avLst/>
          </a:prstGeom>
          <a:noFill/>
        </p:spPr>
        <p:txBody>
          <a:bodyPr wrap="square" rtlCol="0">
            <a:spAutoFit/>
          </a:bodyPr>
          <a:lstStyle/>
          <a:p>
            <a:r>
              <a:rPr lang="en-US" sz="2000" b="1" dirty="0" smtClean="0"/>
              <a:t>Negotiation</a:t>
            </a:r>
          </a:p>
          <a:p>
            <a:endParaRPr lang="en-US" sz="2000" b="1" dirty="0" smtClean="0"/>
          </a:p>
          <a:p>
            <a:pPr marL="285750" indent="-285750">
              <a:buFont typeface="Arial" panose="020B0604020202020204" pitchFamily="34" charset="0"/>
              <a:buChar char="•"/>
            </a:pPr>
            <a:r>
              <a:rPr lang="en-US" b="1" dirty="0" smtClean="0"/>
              <a:t>Some teaming agreements promise a percentage or dollar amount. </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a:t>T</a:t>
            </a:r>
            <a:r>
              <a:rPr lang="en-US" b="1" dirty="0" smtClean="0"/>
              <a:t>his can be problematic. [</a:t>
            </a:r>
            <a:r>
              <a:rPr lang="en-US" b="1" i="1" dirty="0" smtClean="0"/>
              <a:t>The story of the 115% workshare</a:t>
            </a:r>
            <a:r>
              <a:rPr lang="en-US" b="1" dirty="0" smtClean="0"/>
              <a:t>.]</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Some agreements may include “eat what you kill” provisions, which are more common for task or delivery orders – reward the teaming partner for its marketing efforts and may have a limited </a:t>
            </a:r>
            <a:r>
              <a:rPr lang="en-US" b="1" dirty="0" err="1" smtClean="0"/>
              <a:t>SoW.</a:t>
            </a:r>
            <a:endParaRPr lang="en-US" b="1" dirty="0" smtClean="0"/>
          </a:p>
          <a:p>
            <a:pPr marL="285750" indent="-285750">
              <a:buFont typeface="Arial" panose="020B0604020202020204" pitchFamily="34" charset="0"/>
              <a:buChar char="•"/>
            </a:pPr>
            <a:endParaRPr lang="en-US" b="1" dirty="0" smtClean="0"/>
          </a:p>
          <a:p>
            <a:pPr marL="285750" indent="-285750" algn="ctr">
              <a:buFont typeface="Wingdings" panose="05000000000000000000" pitchFamily="2" charset="2"/>
              <a:buChar char="Ø"/>
            </a:pPr>
            <a:r>
              <a:rPr lang="en-US" b="1" dirty="0" smtClean="0"/>
              <a:t>COULD IMPACT ENFORCEABILITY</a:t>
            </a:r>
            <a:endParaRPr lang="en-US" dirty="0" smtClean="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551854"/>
            <a:ext cx="2590800" cy="2391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10444869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49</a:t>
            </a:fld>
            <a:endParaRPr lang="en-US" dirty="0"/>
          </a:p>
        </p:txBody>
      </p:sp>
      <p:sp>
        <p:nvSpPr>
          <p:cNvPr id="4" name="TextBox 3"/>
          <p:cNvSpPr txBox="1"/>
          <p:nvPr/>
        </p:nvSpPr>
        <p:spPr>
          <a:xfrm>
            <a:off x="254285" y="457201"/>
            <a:ext cx="8356315" cy="3477875"/>
          </a:xfrm>
          <a:prstGeom prst="rect">
            <a:avLst/>
          </a:prstGeom>
          <a:noFill/>
        </p:spPr>
        <p:txBody>
          <a:bodyPr wrap="square" rtlCol="0">
            <a:spAutoFit/>
          </a:bodyPr>
          <a:lstStyle/>
          <a:p>
            <a:r>
              <a:rPr lang="en-US" sz="2000" b="1" dirty="0" smtClean="0"/>
              <a:t>Negotiation</a:t>
            </a:r>
          </a:p>
          <a:p>
            <a:endParaRPr lang="en-US" sz="2000" b="1" dirty="0"/>
          </a:p>
          <a:p>
            <a:pPr marL="285750" indent="-285750">
              <a:buFont typeface="Arial" panose="020B0604020202020204" pitchFamily="34" charset="0"/>
              <a:buChar char="•"/>
            </a:pPr>
            <a:r>
              <a:rPr lang="en-US" b="1" dirty="0" smtClean="0"/>
              <a:t>Prime and Sub usually have different goals.</a:t>
            </a:r>
          </a:p>
          <a:p>
            <a:pPr marL="285750" indent="-285750">
              <a:buFont typeface="Arial" panose="020B0604020202020204" pitchFamily="34" charset="0"/>
              <a:buChar char="•"/>
            </a:pPr>
            <a:endParaRPr lang="en-US" b="1" dirty="0" smtClean="0"/>
          </a:p>
          <a:p>
            <a:pPr marL="742950" lvl="1" indent="-285750">
              <a:buFont typeface="Arial" panose="020B0604020202020204" pitchFamily="34" charset="0"/>
              <a:buChar char="•"/>
            </a:pPr>
            <a:r>
              <a:rPr lang="en-US" b="1" dirty="0" smtClean="0"/>
              <a:t>Prime wants to win, push down risks, maximize profit.</a:t>
            </a:r>
          </a:p>
          <a:p>
            <a:pPr marL="742950" lvl="1" indent="-285750">
              <a:buFont typeface="Arial" panose="020B0604020202020204" pitchFamily="34" charset="0"/>
              <a:buChar char="•"/>
            </a:pPr>
            <a:endParaRPr lang="en-US" b="1" dirty="0" smtClean="0"/>
          </a:p>
          <a:p>
            <a:pPr marL="742950" lvl="1" indent="-285750">
              <a:buFont typeface="Arial" panose="020B0604020202020204" pitchFamily="34" charset="0"/>
              <a:buChar char="•"/>
            </a:pPr>
            <a:r>
              <a:rPr lang="en-US" b="1" dirty="0" smtClean="0"/>
              <a:t>Sub wants to win, but limit its risks, maximize profit.</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Terms and conditions allocate risk/reward.</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Negotiations are more effective if each party understands each other’s needs and goals.</a:t>
            </a:r>
            <a:endParaRPr lang="en-US" dirty="0" smtClean="0"/>
          </a:p>
        </p:txBody>
      </p:sp>
      <p:pic>
        <p:nvPicPr>
          <p:cNvPr id="34818" name="Picture 2"/>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743200" y="3733800"/>
            <a:ext cx="3662511" cy="2161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846876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5</a:t>
            </a:fld>
            <a:endParaRPr lang="en-US" dirty="0"/>
          </a:p>
        </p:txBody>
      </p:sp>
      <p:sp>
        <p:nvSpPr>
          <p:cNvPr id="4" name="TextBox 3"/>
          <p:cNvSpPr txBox="1"/>
          <p:nvPr/>
        </p:nvSpPr>
        <p:spPr>
          <a:xfrm>
            <a:off x="255258" y="304800"/>
            <a:ext cx="8458200" cy="4001095"/>
          </a:xfrm>
          <a:prstGeom prst="rect">
            <a:avLst/>
          </a:prstGeom>
          <a:noFill/>
        </p:spPr>
        <p:txBody>
          <a:bodyPr wrap="square" rtlCol="0">
            <a:spAutoFit/>
          </a:bodyPr>
          <a:lstStyle/>
          <a:p>
            <a:pPr marL="457200" indent="-457200">
              <a:buAutoNum type="arabicPeriod"/>
            </a:pPr>
            <a:r>
              <a:rPr lang="en-US" sz="2000" b="1" dirty="0" smtClean="0"/>
              <a:t>Introduction</a:t>
            </a:r>
          </a:p>
          <a:p>
            <a:pPr marL="342900" indent="-342900">
              <a:buAutoNum type="arabicPeriod"/>
            </a:pPr>
            <a:endParaRPr lang="en-US" dirty="0"/>
          </a:p>
          <a:p>
            <a:r>
              <a:rPr lang="en-US" b="1" dirty="0" smtClean="0"/>
              <a:t>Why team?</a:t>
            </a:r>
          </a:p>
          <a:p>
            <a:endParaRPr lang="en-US" b="1" dirty="0"/>
          </a:p>
          <a:p>
            <a:pPr marL="285750" indent="-285750">
              <a:buFont typeface="Arial" panose="020B0604020202020204" pitchFamily="34" charset="0"/>
              <a:buChar char="•"/>
            </a:pPr>
            <a:r>
              <a:rPr lang="en-US" b="1" dirty="0" smtClean="0"/>
              <a:t>Team formation often is a critical aspect of a government contractor’s strategy to win a contract.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A team arrangement can bring together companies that possess complementary capabilities and share a common goal to win a contract.</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a:t>C</a:t>
            </a:r>
            <a:r>
              <a:rPr lang="en-US" b="1" dirty="0" smtClean="0"/>
              <a:t>ommon in government contracting. </a:t>
            </a:r>
          </a:p>
          <a:p>
            <a:pPr marL="285750" indent="-285750">
              <a:buFont typeface="Arial" panose="020B0604020202020204" pitchFamily="34" charset="0"/>
              <a:buChar char="•"/>
            </a:pPr>
            <a:endParaRPr lang="en-US" b="1" dirty="0" smtClean="0"/>
          </a:p>
          <a:p>
            <a:pPr marL="742950" lvl="1" indent="-285750">
              <a:buFont typeface="Arial" panose="020B0604020202020204" pitchFamily="34" charset="0"/>
              <a:buChar char="•"/>
            </a:pPr>
            <a:r>
              <a:rPr lang="en-US" b="1" dirty="0" smtClean="0"/>
              <a:t>Such arrangements can offer a working arrangement that supports collaboration in both the pursuit and performance of the contract.</a:t>
            </a:r>
            <a:endParaRPr lang="en-US" dirty="0"/>
          </a:p>
        </p:txBody>
      </p:sp>
      <p:pic>
        <p:nvPicPr>
          <p:cNvPr id="29698" name="Picture 2"/>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808698" y="4305895"/>
            <a:ext cx="3352800" cy="1631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29937789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50</a:t>
            </a:fld>
            <a:endParaRPr lang="en-US" dirty="0"/>
          </a:p>
        </p:txBody>
      </p:sp>
      <p:sp>
        <p:nvSpPr>
          <p:cNvPr id="4" name="TextBox 3"/>
          <p:cNvSpPr txBox="1"/>
          <p:nvPr/>
        </p:nvSpPr>
        <p:spPr>
          <a:xfrm>
            <a:off x="228600" y="381000"/>
            <a:ext cx="8458200" cy="4678204"/>
          </a:xfrm>
          <a:prstGeom prst="rect">
            <a:avLst/>
          </a:prstGeom>
          <a:noFill/>
        </p:spPr>
        <p:txBody>
          <a:bodyPr wrap="square" rtlCol="0">
            <a:spAutoFit/>
          </a:bodyPr>
          <a:lstStyle/>
          <a:p>
            <a:r>
              <a:rPr lang="en-US" sz="2000" b="1" dirty="0" smtClean="0"/>
              <a:t>Negotiation</a:t>
            </a:r>
          </a:p>
          <a:p>
            <a:endParaRPr lang="en-US" sz="2000" b="1" dirty="0"/>
          </a:p>
          <a:p>
            <a:pPr marL="285750" indent="-285750">
              <a:buFont typeface="Arial" panose="020B0604020202020204" pitchFamily="34" charset="0"/>
              <a:buChar char="•"/>
            </a:pPr>
            <a:r>
              <a:rPr lang="en-US" b="1" dirty="0" smtClean="0"/>
              <a:t>Result may depend on bargaining power – “Who needs whom more?”</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Subcontractor may have greater leverage at teaming stage.</a:t>
            </a:r>
          </a:p>
          <a:p>
            <a:pPr marL="285750" indent="-285750">
              <a:buFont typeface="Arial" panose="020B0604020202020204" pitchFamily="34" charset="0"/>
              <a:buChar char="•"/>
            </a:pPr>
            <a:endParaRPr lang="en-US" b="1" dirty="0" smtClean="0"/>
          </a:p>
          <a:p>
            <a:pPr marL="742950" lvl="1" indent="-285750">
              <a:buFont typeface="Arial" panose="020B0604020202020204" pitchFamily="34" charset="0"/>
              <a:buChar char="•"/>
            </a:pPr>
            <a:r>
              <a:rPr lang="en-US" b="1" dirty="0" smtClean="0"/>
              <a:t>Subcontractor’s leverage may diminish after award, if prime thinks that it can perform without subcontractor (perhaps at lower cost).</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But situation can be reversed – if subcontractor is essential to contract performance (e.g., unique technology, unique customer relationships).</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Consider whether key issues should be addressed in teaming agreement or deferred to subcontract negotiations.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sz="2400" b="1" i="1" dirty="0" smtClean="0"/>
              <a:t>What do you do?</a:t>
            </a:r>
            <a:endParaRPr lang="en-US" sz="2400" i="1" dirty="0" smtClean="0"/>
          </a:p>
        </p:txBody>
      </p:sp>
      <p:pic>
        <p:nvPicPr>
          <p:cNvPr id="86018"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72200" y="4243266"/>
            <a:ext cx="2850983" cy="163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16504178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51</a:t>
            </a:fld>
            <a:endParaRPr lang="en-US" dirty="0"/>
          </a:p>
        </p:txBody>
      </p:sp>
      <p:sp>
        <p:nvSpPr>
          <p:cNvPr id="4" name="TextBox 3"/>
          <p:cNvSpPr txBox="1"/>
          <p:nvPr/>
        </p:nvSpPr>
        <p:spPr>
          <a:xfrm>
            <a:off x="304800" y="302359"/>
            <a:ext cx="8458200" cy="4862870"/>
          </a:xfrm>
          <a:prstGeom prst="rect">
            <a:avLst/>
          </a:prstGeom>
          <a:noFill/>
        </p:spPr>
        <p:txBody>
          <a:bodyPr wrap="square" rtlCol="0">
            <a:spAutoFit/>
          </a:bodyPr>
          <a:lstStyle/>
          <a:p>
            <a:r>
              <a:rPr lang="en-US" sz="2000" b="1" dirty="0" smtClean="0"/>
              <a:t>Negotiation</a:t>
            </a:r>
          </a:p>
          <a:p>
            <a:endParaRPr lang="en-US" sz="2000" b="1" dirty="0"/>
          </a:p>
          <a:p>
            <a:pPr marL="285750" indent="-285750">
              <a:buFont typeface="Arial" panose="020B0604020202020204" pitchFamily="34" charset="0"/>
              <a:buChar char="•"/>
            </a:pPr>
            <a:r>
              <a:rPr lang="en-US" b="1" dirty="0" smtClean="0"/>
              <a:t>Even though a typical teaming agreement will normally not contain all the provisions that will be contained in a subcontract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A reading of court decisions indicates that teaming agreements must contain sufficient material terms to be enforceable in court.</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I</a:t>
            </a:r>
            <a:r>
              <a:rPr lang="en-US" b="1" dirty="0" smtClean="0"/>
              <a:t>t is important for the teaming agreement to contain provisions that are critical to the preaward relationship, such as </a:t>
            </a:r>
          </a:p>
          <a:p>
            <a:pPr marL="285750" indent="-285750">
              <a:buFont typeface="Arial" panose="020B0604020202020204" pitchFamily="34" charset="0"/>
              <a:buChar char="•"/>
            </a:pPr>
            <a:endParaRPr lang="en-US" b="1" dirty="0"/>
          </a:p>
          <a:p>
            <a:pPr marL="1200150" lvl="2" indent="-285750">
              <a:buFont typeface="Wingdings" panose="05000000000000000000" pitchFamily="2" charset="2"/>
              <a:buChar char="ü"/>
            </a:pPr>
            <a:r>
              <a:rPr lang="en-US" b="1" dirty="0"/>
              <a:t>w</a:t>
            </a:r>
            <a:r>
              <a:rPr lang="en-US" b="1" dirty="0" smtClean="0"/>
              <a:t>ork scope, </a:t>
            </a:r>
          </a:p>
          <a:p>
            <a:pPr marL="1200150" lvl="2" indent="-285750">
              <a:buFont typeface="Wingdings" panose="05000000000000000000" pitchFamily="2" charset="2"/>
              <a:buChar char="ü"/>
            </a:pPr>
            <a:endParaRPr lang="en-US" b="1" dirty="0"/>
          </a:p>
          <a:p>
            <a:pPr marL="1200150" lvl="2" indent="-285750">
              <a:buFont typeface="Wingdings" panose="05000000000000000000" pitchFamily="2" charset="2"/>
              <a:buChar char="ü"/>
            </a:pPr>
            <a:r>
              <a:rPr lang="en-US" b="1" dirty="0" smtClean="0"/>
              <a:t>limitations on liability, and</a:t>
            </a:r>
          </a:p>
          <a:p>
            <a:pPr marL="1200150" lvl="2" indent="-285750">
              <a:buFont typeface="Wingdings" panose="05000000000000000000" pitchFamily="2" charset="2"/>
              <a:buChar char="ü"/>
            </a:pPr>
            <a:endParaRPr lang="en-US" b="1" dirty="0"/>
          </a:p>
          <a:p>
            <a:pPr marL="1200150" lvl="2" indent="-285750">
              <a:buFont typeface="Wingdings" panose="05000000000000000000" pitchFamily="2" charset="2"/>
              <a:buChar char="ü"/>
            </a:pPr>
            <a:r>
              <a:rPr lang="en-US" b="1" dirty="0"/>
              <a:t>r</a:t>
            </a:r>
            <a:r>
              <a:rPr lang="en-US" b="1" dirty="0" smtClean="0"/>
              <a:t>esponsibility for costs of pursuit.</a:t>
            </a:r>
          </a:p>
          <a:p>
            <a:pPr marL="1200150" lvl="2" indent="-285750">
              <a:buFont typeface="Wingdings" panose="05000000000000000000" pitchFamily="2" charset="2"/>
              <a:buChar char="ü"/>
            </a:pPr>
            <a:endParaRPr lang="en-US" b="1" dirty="0"/>
          </a:p>
        </p:txBody>
      </p:sp>
      <p:pic>
        <p:nvPicPr>
          <p:cNvPr id="15362"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72200" y="3096087"/>
            <a:ext cx="2847513" cy="284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29911749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52</a:t>
            </a:fld>
            <a:endParaRPr lang="en-US" dirty="0"/>
          </a:p>
        </p:txBody>
      </p:sp>
      <p:sp>
        <p:nvSpPr>
          <p:cNvPr id="4" name="TextBox 3"/>
          <p:cNvSpPr txBox="1"/>
          <p:nvPr/>
        </p:nvSpPr>
        <p:spPr>
          <a:xfrm>
            <a:off x="228600" y="457200"/>
            <a:ext cx="8458200" cy="4370427"/>
          </a:xfrm>
          <a:prstGeom prst="rect">
            <a:avLst/>
          </a:prstGeom>
          <a:noFill/>
        </p:spPr>
        <p:txBody>
          <a:bodyPr wrap="square" rtlCol="0">
            <a:spAutoFit/>
          </a:bodyPr>
          <a:lstStyle/>
          <a:p>
            <a:pPr marL="457200" indent="-457200">
              <a:buAutoNum type="arabicPeriod" startAt="4"/>
            </a:pPr>
            <a:r>
              <a:rPr lang="en-US" sz="2000" b="1" dirty="0" smtClean="0"/>
              <a:t>Exclusivity</a:t>
            </a:r>
          </a:p>
          <a:p>
            <a:pPr marL="457200" indent="-457200">
              <a:buAutoNum type="arabicPeriod" startAt="4"/>
            </a:pPr>
            <a:endParaRPr lang="en-US" b="1" dirty="0"/>
          </a:p>
          <a:p>
            <a:r>
              <a:rPr lang="en-US" sz="2000" b="1" dirty="0" smtClean="0"/>
              <a:t>Why be Exclusive?</a:t>
            </a:r>
          </a:p>
          <a:p>
            <a:endParaRPr lang="en-US" sz="2000" b="1" dirty="0" smtClean="0"/>
          </a:p>
          <a:p>
            <a:pPr marL="285750" indent="-285750">
              <a:buFont typeface="Arial" panose="020B0604020202020204" pitchFamily="34" charset="0"/>
              <a:buChar char="•"/>
            </a:pPr>
            <a:r>
              <a:rPr lang="en-US" b="1" dirty="0" smtClean="0"/>
              <a:t>A question that teammates must consider is whether the arrangement should be exclusive—</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smtClean="0"/>
              <a:t>i.e., whether teammates will be allowed to join different teams in competition for the same contract award.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When companies collaborate to prepare a proposal in response to an RFP, they typically share proprietary information, including pricing and strategies.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Some agencies have rules on exclusivity.</a:t>
            </a:r>
            <a:endParaRPr lang="en-US" dirty="0"/>
          </a:p>
        </p:txBody>
      </p:sp>
      <p:pic>
        <p:nvPicPr>
          <p:cNvPr id="35842"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52731" y="3890802"/>
            <a:ext cx="2128998" cy="2128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11804510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53</a:t>
            </a:fld>
            <a:endParaRPr lang="en-US" dirty="0"/>
          </a:p>
        </p:txBody>
      </p:sp>
      <p:sp>
        <p:nvSpPr>
          <p:cNvPr id="4" name="TextBox 3"/>
          <p:cNvSpPr txBox="1"/>
          <p:nvPr/>
        </p:nvSpPr>
        <p:spPr>
          <a:xfrm>
            <a:off x="228600" y="457200"/>
            <a:ext cx="8458200" cy="2923877"/>
          </a:xfrm>
          <a:prstGeom prst="rect">
            <a:avLst/>
          </a:prstGeom>
          <a:noFill/>
        </p:spPr>
        <p:txBody>
          <a:bodyPr wrap="square" rtlCol="0">
            <a:spAutoFit/>
          </a:bodyPr>
          <a:lstStyle/>
          <a:p>
            <a:r>
              <a:rPr lang="en-US" sz="2000" b="1" dirty="0" smtClean="0"/>
              <a:t>If not Exclusive, then What?</a:t>
            </a:r>
          </a:p>
          <a:p>
            <a:endParaRPr lang="en-US" sz="2000" b="1" dirty="0" smtClean="0"/>
          </a:p>
          <a:p>
            <a:pPr marL="285750" indent="-285750">
              <a:buFont typeface="Arial" panose="020B0604020202020204" pitchFamily="34" charset="0"/>
              <a:buChar char="•"/>
            </a:pPr>
            <a:r>
              <a:rPr lang="en-US" b="1" dirty="0" smtClean="0"/>
              <a:t>An arrangement that is not exclusive tends to inhibit the free flow of information out of concern that information will leak.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May not want exclusivity if selling a commercial product that could be used by all the competitors.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M&amp;A activity can bring in situations where a company is playing on multiple teams simultaneously.  </a:t>
            </a:r>
            <a:r>
              <a:rPr lang="en-US" dirty="0" smtClean="0"/>
              <a:t>	</a:t>
            </a:r>
          </a:p>
        </p:txBody>
      </p:sp>
      <p:pic>
        <p:nvPicPr>
          <p:cNvPr id="16386" name="Picture 2"/>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5943600" y="3733800"/>
            <a:ext cx="24003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29805144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54</a:t>
            </a:fld>
            <a:endParaRPr lang="en-US" dirty="0"/>
          </a:p>
        </p:txBody>
      </p:sp>
      <p:sp>
        <p:nvSpPr>
          <p:cNvPr id="4" name="TextBox 3"/>
          <p:cNvSpPr txBox="1"/>
          <p:nvPr/>
        </p:nvSpPr>
        <p:spPr>
          <a:xfrm>
            <a:off x="228600" y="457200"/>
            <a:ext cx="8458200" cy="3754874"/>
          </a:xfrm>
          <a:prstGeom prst="rect">
            <a:avLst/>
          </a:prstGeom>
          <a:noFill/>
        </p:spPr>
        <p:txBody>
          <a:bodyPr wrap="square" rtlCol="0">
            <a:spAutoFit/>
          </a:bodyPr>
          <a:lstStyle/>
          <a:p>
            <a:r>
              <a:rPr lang="en-US" sz="2000" b="1" dirty="0" smtClean="0"/>
              <a:t>If not Exclusive, then What?</a:t>
            </a:r>
          </a:p>
          <a:p>
            <a:endParaRPr lang="en-US" sz="2000" b="1" dirty="0" smtClean="0"/>
          </a:p>
          <a:p>
            <a:pPr marL="285750" indent="-285750">
              <a:buFont typeface="Arial" panose="020B0604020202020204" pitchFamily="34" charset="0"/>
              <a:buChar char="•"/>
            </a:pPr>
            <a:r>
              <a:rPr lang="en-US" b="1" dirty="0" smtClean="0"/>
              <a:t>When a teaming partner plays on multiple teams simultaneously, it may need to consider</a:t>
            </a:r>
          </a:p>
          <a:p>
            <a:pPr marL="285750" indent="-285750">
              <a:buFont typeface="Arial" panose="020B0604020202020204" pitchFamily="34" charset="0"/>
              <a:buChar char="•"/>
            </a:pPr>
            <a:endParaRPr lang="en-US" b="1" dirty="0"/>
          </a:p>
          <a:p>
            <a:pPr marL="1200150" lvl="2" indent="-285750">
              <a:buFont typeface="Wingdings" panose="05000000000000000000" pitchFamily="2" charset="2"/>
              <a:buChar char="ü"/>
            </a:pPr>
            <a:r>
              <a:rPr lang="en-US" b="1" dirty="0" smtClean="0"/>
              <a:t>erecting firewalls, </a:t>
            </a:r>
          </a:p>
          <a:p>
            <a:pPr marL="1200150" lvl="2" indent="-285750">
              <a:buFont typeface="Wingdings" panose="05000000000000000000" pitchFamily="2" charset="2"/>
              <a:buChar char="ü"/>
            </a:pPr>
            <a:r>
              <a:rPr lang="en-US" b="1" dirty="0" smtClean="0"/>
              <a:t>isolating proposal writers, and </a:t>
            </a:r>
          </a:p>
          <a:p>
            <a:pPr marL="1200150" lvl="2" indent="-285750">
              <a:buFont typeface="Wingdings" panose="05000000000000000000" pitchFamily="2" charset="2"/>
              <a:buChar char="ü"/>
            </a:pPr>
            <a:r>
              <a:rPr lang="en-US" b="1" dirty="0" smtClean="0"/>
              <a:t>excluding certain team members from certain strategy sessions.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These alternatives are burdensome at best, </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smtClean="0"/>
              <a:t>and may not be feasible, particularly where small businesses with limited staffs are involved. </a:t>
            </a:r>
            <a:r>
              <a:rPr lang="en-US" dirty="0" smtClean="0"/>
              <a:t>	</a:t>
            </a:r>
          </a:p>
        </p:txBody>
      </p:sp>
      <p:pic>
        <p:nvPicPr>
          <p:cNvPr id="12290" name="Picture 2"/>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GlowEdges/>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791200" y="4196536"/>
            <a:ext cx="2992904" cy="1738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17598630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55</a:t>
            </a:fld>
            <a:endParaRPr lang="en-US" dirty="0"/>
          </a:p>
        </p:txBody>
      </p:sp>
      <p:sp>
        <p:nvSpPr>
          <p:cNvPr id="4" name="TextBox 3"/>
          <p:cNvSpPr txBox="1"/>
          <p:nvPr/>
        </p:nvSpPr>
        <p:spPr>
          <a:xfrm>
            <a:off x="228600" y="457200"/>
            <a:ext cx="8458200" cy="4893647"/>
          </a:xfrm>
          <a:prstGeom prst="rect">
            <a:avLst/>
          </a:prstGeom>
          <a:noFill/>
        </p:spPr>
        <p:txBody>
          <a:bodyPr wrap="square" rtlCol="0">
            <a:spAutoFit/>
          </a:bodyPr>
          <a:lstStyle/>
          <a:p>
            <a:pPr marL="457200" indent="-457200">
              <a:buAutoNum type="arabicPeriod" startAt="5"/>
            </a:pPr>
            <a:r>
              <a:rPr lang="en-US" sz="2000" b="1" dirty="0" smtClean="0"/>
              <a:t>Enforceability</a:t>
            </a:r>
          </a:p>
          <a:p>
            <a:endParaRPr lang="en-US" sz="2000" b="1" dirty="0" smtClean="0"/>
          </a:p>
          <a:p>
            <a:r>
              <a:rPr lang="en-US" b="1" dirty="0"/>
              <a:t>E</a:t>
            </a:r>
            <a:r>
              <a:rPr lang="en-US" b="1" dirty="0" smtClean="0"/>
              <a:t>nforceable </a:t>
            </a:r>
            <a:r>
              <a:rPr lang="en-US" b="1" dirty="0"/>
              <a:t>A</a:t>
            </a:r>
            <a:r>
              <a:rPr lang="en-US" b="1" dirty="0" smtClean="0"/>
              <a:t>greement or an </a:t>
            </a:r>
            <a:r>
              <a:rPr lang="en-US" b="1" dirty="0"/>
              <a:t>U</a:t>
            </a:r>
            <a:r>
              <a:rPr lang="en-US" b="1" dirty="0" smtClean="0"/>
              <a:t>nenforceable “Agreement to Agree” </a:t>
            </a:r>
          </a:p>
          <a:p>
            <a:r>
              <a:rPr lang="en-US" sz="2000" b="1" dirty="0" smtClean="0"/>
              <a:t>	</a:t>
            </a:r>
          </a:p>
          <a:p>
            <a:pPr marL="285750" indent="-285750">
              <a:buFont typeface="Arial" panose="020B0604020202020204" pitchFamily="34" charset="0"/>
              <a:buChar char="•"/>
            </a:pPr>
            <a:r>
              <a:rPr lang="en-US" b="1" dirty="0" smtClean="0"/>
              <a:t>An question that may accompany the formation of a teaming agreement is: </a:t>
            </a:r>
          </a:p>
          <a:p>
            <a:pPr marL="285750" indent="-285750">
              <a:buFont typeface="Arial" panose="020B0604020202020204" pitchFamily="34" charset="0"/>
              <a:buChar char="•"/>
            </a:pPr>
            <a:endParaRPr lang="en-US" b="1" dirty="0"/>
          </a:p>
          <a:p>
            <a:pPr lvl="2"/>
            <a:r>
              <a:rPr lang="en-US" b="1" i="1" dirty="0" smtClean="0"/>
              <a:t>Do I have an enforceable agreement or merely an unenforceable “agreement to agree”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Although the vast majority of disputes between team members are resolved through negotiation </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smtClean="0"/>
              <a:t>or the use of alternative dispute resolution mechanisms such as mediation or arbitration, </a:t>
            </a:r>
          </a:p>
          <a:p>
            <a:pPr marL="742950" lvl="1"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smtClean="0"/>
              <a:t>some disputes do proceed into the court system. </a:t>
            </a:r>
            <a:r>
              <a:rPr lang="en-US" dirty="0" smtClean="0"/>
              <a:t>	</a:t>
            </a:r>
          </a:p>
        </p:txBody>
      </p:sp>
      <p:pic>
        <p:nvPicPr>
          <p:cNvPr id="67587"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600" y="4191000"/>
            <a:ext cx="26003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38710068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56</a:t>
            </a:fld>
            <a:endParaRPr lang="en-US" dirty="0"/>
          </a:p>
        </p:txBody>
      </p:sp>
      <p:sp>
        <p:nvSpPr>
          <p:cNvPr id="4" name="TextBox 3"/>
          <p:cNvSpPr txBox="1"/>
          <p:nvPr/>
        </p:nvSpPr>
        <p:spPr>
          <a:xfrm>
            <a:off x="228600" y="457200"/>
            <a:ext cx="8458200" cy="5043432"/>
          </a:xfrm>
          <a:prstGeom prst="rect">
            <a:avLst/>
          </a:prstGeom>
          <a:noFill/>
        </p:spPr>
        <p:txBody>
          <a:bodyPr wrap="square" rtlCol="0">
            <a:spAutoFit/>
          </a:bodyPr>
          <a:lstStyle/>
          <a:p>
            <a:r>
              <a:rPr lang="en-US" b="1" dirty="0" smtClean="0"/>
              <a:t>Enforceable Agreement or an Unenforceable “Agreement to Agree</a:t>
            </a:r>
            <a:r>
              <a:rPr lang="en-US" sz="2000" b="1" dirty="0" smtClean="0"/>
              <a:t>” </a:t>
            </a:r>
          </a:p>
          <a:p>
            <a:r>
              <a:rPr lang="en-US" sz="2000" b="1" dirty="0" smtClean="0"/>
              <a:t>	</a:t>
            </a:r>
          </a:p>
          <a:p>
            <a:pPr marL="285750" indent="-285750">
              <a:lnSpc>
                <a:spcPct val="115000"/>
              </a:lnSpc>
              <a:spcAft>
                <a:spcPts val="1000"/>
              </a:spcAft>
              <a:buFont typeface="Arial" panose="020B0604020202020204" pitchFamily="34" charset="0"/>
              <a:buChar char="•"/>
            </a:pPr>
            <a:r>
              <a:rPr lang="en-US" b="1" dirty="0" smtClean="0">
                <a:effectLst/>
                <a:ea typeface="Calibri"/>
                <a:cs typeface="Times New Roman"/>
              </a:rPr>
              <a:t>The FAR provides a framework for team arrangements; however, the teaming agreement’s governing state’s law will determine the enforceability of the teaming agreement.  </a:t>
            </a:r>
          </a:p>
          <a:p>
            <a:pPr marL="742950" lvl="1" indent="-285750">
              <a:lnSpc>
                <a:spcPct val="115000"/>
              </a:lnSpc>
              <a:spcAft>
                <a:spcPts val="1000"/>
              </a:spcAft>
              <a:buFont typeface="Arial" panose="020B0604020202020204" pitchFamily="34" charset="0"/>
              <a:buChar char="•"/>
            </a:pPr>
            <a:r>
              <a:rPr lang="en-US" b="1" dirty="0" smtClean="0">
                <a:effectLst/>
                <a:ea typeface="Calibri"/>
                <a:cs typeface="Times New Roman"/>
              </a:rPr>
              <a:t>A teaming agreement is a “preliminary agreement,” which is an agreement that contemplates the execution of a more definitive agreement, usually a subcontract.   </a:t>
            </a:r>
          </a:p>
          <a:p>
            <a:pPr marL="285750" indent="-285750">
              <a:lnSpc>
                <a:spcPct val="115000"/>
              </a:lnSpc>
              <a:spcAft>
                <a:spcPts val="1000"/>
              </a:spcAft>
              <a:buFont typeface="Arial" panose="020B0604020202020204" pitchFamily="34" charset="0"/>
              <a:buChar char="•"/>
            </a:pPr>
            <a:r>
              <a:rPr lang="en-US" b="1" dirty="0" smtClean="0">
                <a:effectLst/>
                <a:ea typeface="Calibri"/>
                <a:cs typeface="Times New Roman"/>
              </a:rPr>
              <a:t>The questions that are examined to determine preliminary agreement enforceability generally are </a:t>
            </a:r>
          </a:p>
          <a:p>
            <a:pPr marL="800100" lvl="1" indent="-342900">
              <a:lnSpc>
                <a:spcPct val="115000"/>
              </a:lnSpc>
              <a:spcAft>
                <a:spcPts val="1000"/>
              </a:spcAft>
              <a:buAutoNum type="arabicParenBoth"/>
            </a:pPr>
            <a:r>
              <a:rPr lang="en-US" b="1" dirty="0" smtClean="0">
                <a:ea typeface="Calibri"/>
                <a:cs typeface="Times New Roman"/>
              </a:rPr>
              <a:t>whether </a:t>
            </a:r>
            <a:r>
              <a:rPr lang="en-US" b="1" dirty="0">
                <a:ea typeface="Calibri"/>
                <a:cs typeface="Times New Roman"/>
              </a:rPr>
              <a:t>the parties have manifested a mutual intention to be bound by the </a:t>
            </a:r>
            <a:r>
              <a:rPr lang="en-US" b="1" dirty="0" smtClean="0">
                <a:ea typeface="Calibri"/>
                <a:cs typeface="Times New Roman"/>
              </a:rPr>
              <a:t>agreement</a:t>
            </a:r>
            <a:r>
              <a:rPr lang="en-US" b="1" dirty="0">
                <a:ea typeface="Calibri"/>
                <a:cs typeface="Times New Roman"/>
              </a:rPr>
              <a:t>; and </a:t>
            </a:r>
            <a:endParaRPr lang="en-US" b="1" dirty="0" smtClean="0">
              <a:ea typeface="Calibri"/>
              <a:cs typeface="Times New Roman"/>
            </a:endParaRPr>
          </a:p>
          <a:p>
            <a:pPr marL="800100" lvl="1" indent="-342900">
              <a:lnSpc>
                <a:spcPct val="115000"/>
              </a:lnSpc>
              <a:spcAft>
                <a:spcPts val="1000"/>
              </a:spcAft>
              <a:buAutoNum type="arabicParenBoth"/>
            </a:pPr>
            <a:r>
              <a:rPr lang="en-US" b="1" dirty="0" smtClean="0">
                <a:ea typeface="Calibri"/>
                <a:cs typeface="Times New Roman"/>
              </a:rPr>
              <a:t>whether </a:t>
            </a:r>
            <a:r>
              <a:rPr lang="en-US" b="1" dirty="0">
                <a:ea typeface="Calibri"/>
                <a:cs typeface="Times New Roman"/>
              </a:rPr>
              <a:t>the agreement contains the essential terms of a contract as defined in the governing </a:t>
            </a:r>
            <a:r>
              <a:rPr lang="en-US" b="1" dirty="0" smtClean="0">
                <a:ea typeface="Calibri"/>
                <a:cs typeface="Times New Roman"/>
              </a:rPr>
              <a:t>law</a:t>
            </a:r>
            <a:r>
              <a:rPr lang="en-US" b="1" dirty="0">
                <a:ea typeface="Calibri"/>
                <a:cs typeface="Times New Roman"/>
              </a:rPr>
              <a:t>?</a:t>
            </a:r>
            <a:endParaRPr lang="en-US" b="1" dirty="0" smtClean="0">
              <a:effectLst/>
              <a:ea typeface="Calibri"/>
              <a:cs typeface="Times New Roman"/>
            </a:endParaRPr>
          </a:p>
        </p:txBody>
      </p:sp>
      <p:pic>
        <p:nvPicPr>
          <p:cNvPr id="10242"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62771" y="164388"/>
            <a:ext cx="1381229" cy="97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24999692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57</a:t>
            </a:fld>
            <a:endParaRPr lang="en-US" dirty="0"/>
          </a:p>
        </p:txBody>
      </p:sp>
      <p:sp>
        <p:nvSpPr>
          <p:cNvPr id="4" name="TextBox 3"/>
          <p:cNvSpPr txBox="1"/>
          <p:nvPr/>
        </p:nvSpPr>
        <p:spPr>
          <a:xfrm>
            <a:off x="228600" y="457200"/>
            <a:ext cx="8458200" cy="4308872"/>
          </a:xfrm>
          <a:prstGeom prst="rect">
            <a:avLst/>
          </a:prstGeom>
          <a:noFill/>
        </p:spPr>
        <p:txBody>
          <a:bodyPr wrap="square" rtlCol="0">
            <a:spAutoFit/>
          </a:bodyPr>
          <a:lstStyle/>
          <a:p>
            <a:r>
              <a:rPr lang="en-US" b="1" dirty="0" smtClean="0"/>
              <a:t>Enforceable Agreement or an Unenforceable “Agreement to Agree”</a:t>
            </a:r>
            <a:r>
              <a:rPr lang="en-US" sz="2000" b="1" dirty="0" smtClean="0"/>
              <a:t> </a:t>
            </a:r>
          </a:p>
          <a:p>
            <a:r>
              <a:rPr lang="en-US" sz="2000" b="1" dirty="0" smtClean="0"/>
              <a:t>	</a:t>
            </a:r>
          </a:p>
          <a:p>
            <a:pPr marL="285750" indent="-285750">
              <a:buFont typeface="Arial" panose="020B0604020202020204" pitchFamily="34" charset="0"/>
              <a:buChar char="•"/>
            </a:pPr>
            <a:r>
              <a:rPr lang="en-US" b="1" dirty="0" smtClean="0">
                <a:effectLst/>
                <a:ea typeface="Calibri"/>
                <a:cs typeface="Times New Roman"/>
              </a:rPr>
              <a:t>The clearer the intent of the parties to be bound and the more definite and specific the agreement’s terms, the more likely it is that a court will hold the teaming agreement to be an enforceable contract.  </a:t>
            </a:r>
          </a:p>
          <a:p>
            <a:pPr marL="285750" indent="-285750">
              <a:buFont typeface="Arial" panose="020B0604020202020204" pitchFamily="34" charset="0"/>
              <a:buChar char="•"/>
            </a:pPr>
            <a:endParaRPr lang="en-US" b="1" dirty="0">
              <a:ea typeface="Calibri"/>
              <a:cs typeface="Times New Roman"/>
            </a:endParaRPr>
          </a:p>
          <a:p>
            <a:pPr marL="285750" indent="-285750">
              <a:buFont typeface="Arial" panose="020B0604020202020204" pitchFamily="34" charset="0"/>
              <a:buChar char="•"/>
            </a:pPr>
            <a:r>
              <a:rPr lang="en-US" b="1" dirty="0" smtClean="0">
                <a:effectLst/>
                <a:ea typeface="Calibri"/>
                <a:cs typeface="Times New Roman"/>
              </a:rPr>
              <a:t>Generally, a teaming agreement sets forth certain terms such as the specific parties, the purpose of the agreement, the nature of the relationship between the parties, the obligations of the parties, and the intended </a:t>
            </a:r>
            <a:r>
              <a:rPr lang="en-US" b="1" dirty="0" err="1" smtClean="0">
                <a:effectLst/>
                <a:ea typeface="Calibri"/>
                <a:cs typeface="Times New Roman"/>
              </a:rPr>
              <a:t>SoW.</a:t>
            </a:r>
            <a:r>
              <a:rPr lang="en-US" b="1" dirty="0" smtClean="0">
                <a:effectLst/>
                <a:ea typeface="Calibri"/>
                <a:cs typeface="Times New Roman"/>
              </a:rPr>
              <a:t> </a:t>
            </a:r>
          </a:p>
          <a:p>
            <a:pPr marL="285750" indent="-285750">
              <a:buFont typeface="Arial" panose="020B0604020202020204" pitchFamily="34" charset="0"/>
              <a:buChar char="•"/>
            </a:pPr>
            <a:endParaRPr lang="en-US" b="1" dirty="0">
              <a:ea typeface="Calibri"/>
              <a:cs typeface="Times New Roman"/>
            </a:endParaRPr>
          </a:p>
          <a:p>
            <a:pPr marL="285750" indent="-285750">
              <a:buFont typeface="Arial" panose="020B0604020202020204" pitchFamily="34" charset="0"/>
              <a:buChar char="•"/>
            </a:pPr>
            <a:r>
              <a:rPr lang="en-US" b="1" dirty="0" smtClean="0">
                <a:effectLst/>
                <a:ea typeface="Calibri"/>
                <a:cs typeface="Times New Roman"/>
              </a:rPr>
              <a:t>A jurisdiction encountering a teaming agreement for the first time often examines its precedent on preliminary agreements.  </a:t>
            </a:r>
          </a:p>
          <a:p>
            <a:pPr marL="285750" indent="-285750">
              <a:buFont typeface="Arial" panose="020B0604020202020204" pitchFamily="34" charset="0"/>
              <a:buChar char="•"/>
            </a:pPr>
            <a:endParaRPr lang="en-US" b="1" dirty="0">
              <a:ea typeface="Calibri"/>
              <a:cs typeface="Times New Roman"/>
            </a:endParaRPr>
          </a:p>
          <a:p>
            <a:pPr lvl="1"/>
            <a:r>
              <a:rPr lang="en-US" b="1" dirty="0" smtClean="0">
                <a:effectLst/>
                <a:ea typeface="Calibri"/>
                <a:cs typeface="Times New Roman"/>
              </a:rPr>
              <a:t>(</a:t>
            </a:r>
            <a:r>
              <a:rPr lang="en-US" sz="1600" b="1" i="1" dirty="0" smtClean="0">
                <a:effectLst/>
                <a:ea typeface="Calibri"/>
                <a:cs typeface="Times New Roman"/>
              </a:rPr>
              <a:t>See</a:t>
            </a:r>
            <a:r>
              <a:rPr lang="en-US" sz="1600" b="1" dirty="0" smtClean="0">
                <a:effectLst/>
                <a:ea typeface="Calibri"/>
                <a:cs typeface="Times New Roman"/>
              </a:rPr>
              <a:t> </a:t>
            </a:r>
            <a:r>
              <a:rPr lang="en-US" sz="1600" b="1" u="sng" dirty="0" smtClean="0">
                <a:effectLst/>
                <a:ea typeface="Calibri"/>
                <a:cs typeface="Times New Roman"/>
              </a:rPr>
              <a:t>ATACS Corp. v. Trans World Communications, Inc.</a:t>
            </a:r>
            <a:r>
              <a:rPr lang="en-US" sz="1600" b="1" dirty="0" smtClean="0">
                <a:effectLst/>
                <a:ea typeface="Calibri"/>
                <a:cs typeface="Times New Roman"/>
              </a:rPr>
              <a:t>, 155 F.3d 659 (1998)).  </a:t>
            </a:r>
          </a:p>
        </p:txBody>
      </p:sp>
      <p:pic>
        <p:nvPicPr>
          <p:cNvPr id="67587"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3200" y="4648200"/>
            <a:ext cx="191159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21226660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58</a:t>
            </a:fld>
            <a:endParaRPr lang="en-US" dirty="0"/>
          </a:p>
        </p:txBody>
      </p:sp>
      <p:sp>
        <p:nvSpPr>
          <p:cNvPr id="4" name="TextBox 3"/>
          <p:cNvSpPr txBox="1"/>
          <p:nvPr/>
        </p:nvSpPr>
        <p:spPr>
          <a:xfrm>
            <a:off x="152400" y="457199"/>
            <a:ext cx="8458200" cy="5601533"/>
          </a:xfrm>
          <a:prstGeom prst="rect">
            <a:avLst/>
          </a:prstGeom>
          <a:noFill/>
        </p:spPr>
        <p:txBody>
          <a:bodyPr wrap="square" rtlCol="0">
            <a:spAutoFit/>
          </a:bodyPr>
          <a:lstStyle/>
          <a:p>
            <a:r>
              <a:rPr lang="en-US" b="1" dirty="0" smtClean="0"/>
              <a:t>State Law</a:t>
            </a:r>
          </a:p>
          <a:p>
            <a:r>
              <a:rPr lang="en-US" sz="2000" b="1" dirty="0" smtClean="0"/>
              <a:t>	</a:t>
            </a:r>
          </a:p>
          <a:p>
            <a:pPr marL="285750" indent="-285750">
              <a:buFont typeface="Arial" panose="020B0604020202020204" pitchFamily="34" charset="0"/>
              <a:buChar char="•"/>
            </a:pPr>
            <a:r>
              <a:rPr lang="en-US" b="1" dirty="0" smtClean="0">
                <a:effectLst/>
                <a:ea typeface="Calibri"/>
                <a:cs typeface="Times New Roman"/>
              </a:rPr>
              <a:t>Decisions turn on the facts of the particular teaming agreement.</a:t>
            </a:r>
          </a:p>
          <a:p>
            <a:pPr marL="285750" indent="-285750">
              <a:buFont typeface="Arial" panose="020B0604020202020204" pitchFamily="34" charset="0"/>
              <a:buChar char="•"/>
            </a:pPr>
            <a:endParaRPr lang="en-US" b="1" dirty="0">
              <a:ea typeface="Calibri"/>
              <a:cs typeface="Times New Roman"/>
            </a:endParaRPr>
          </a:p>
          <a:p>
            <a:pPr marL="285750" indent="-285750">
              <a:buFont typeface="Arial" panose="020B0604020202020204" pitchFamily="34" charset="0"/>
              <a:buChar char="•"/>
            </a:pPr>
            <a:r>
              <a:rPr lang="en-US" b="1" dirty="0" smtClean="0">
                <a:effectLst/>
                <a:ea typeface="Calibri"/>
                <a:cs typeface="Times New Roman"/>
              </a:rPr>
              <a:t>Compare: </a:t>
            </a:r>
          </a:p>
          <a:p>
            <a:endParaRPr lang="en-US" b="1" dirty="0">
              <a:ea typeface="Calibri"/>
              <a:cs typeface="Times New Roman"/>
            </a:endParaRPr>
          </a:p>
          <a:p>
            <a:pPr marL="742950" lvl="1" indent="-285750">
              <a:buFont typeface="Wingdings" panose="05000000000000000000" pitchFamily="2" charset="2"/>
              <a:buChar char="ü"/>
            </a:pPr>
            <a:r>
              <a:rPr lang="en-US" sz="1600" b="1" u="sng" dirty="0" smtClean="0">
                <a:effectLst/>
                <a:ea typeface="Calibri"/>
                <a:cs typeface="Times New Roman"/>
              </a:rPr>
              <a:t>ATACS Corp. v. Trans World Communications, Inc</a:t>
            </a:r>
            <a:r>
              <a:rPr lang="en-US" sz="1600" b="1" dirty="0" smtClean="0">
                <a:effectLst/>
                <a:ea typeface="Calibri"/>
                <a:cs typeface="Times New Roman"/>
              </a:rPr>
              <a:t>., 155 F.3d 659 (1998) at 668 (“It is by now hornbook law that ‘the test for enforceability of an agreement is whether both parties have manifested an intention to be bound by its terms and whether the terms are sufficiently definite to be specifically enforced.’“) The teaming agreement was enforceable (Pennsylvania law). </a:t>
            </a:r>
          </a:p>
          <a:p>
            <a:pPr marL="742950" lvl="1" indent="-285750">
              <a:buFont typeface="Wingdings" panose="05000000000000000000" pitchFamily="2" charset="2"/>
              <a:buChar char="ü"/>
            </a:pPr>
            <a:endParaRPr lang="en-US" sz="1600" b="1" dirty="0">
              <a:ea typeface="Calibri"/>
              <a:cs typeface="Times New Roman"/>
            </a:endParaRPr>
          </a:p>
          <a:p>
            <a:pPr marL="742950" lvl="1" indent="-285750">
              <a:buFont typeface="Wingdings" panose="05000000000000000000" pitchFamily="2" charset="2"/>
              <a:buChar char="ü"/>
            </a:pPr>
            <a:r>
              <a:rPr lang="en-US" sz="1600" b="1" u="sng" dirty="0" err="1" smtClean="0">
                <a:effectLst/>
                <a:ea typeface="Calibri"/>
                <a:cs typeface="Times New Roman"/>
              </a:rPr>
              <a:t>Cyberlock</a:t>
            </a:r>
            <a:r>
              <a:rPr lang="en-US" sz="1600" b="1" u="sng" dirty="0" smtClean="0">
                <a:effectLst/>
                <a:ea typeface="Calibri"/>
                <a:cs typeface="Times New Roman"/>
              </a:rPr>
              <a:t> Consulting, Inc. v. Information Experts, Inc</a:t>
            </a:r>
            <a:r>
              <a:rPr lang="en-US" sz="1600" b="1" dirty="0" smtClean="0">
                <a:effectLst/>
                <a:ea typeface="Calibri"/>
                <a:cs typeface="Times New Roman"/>
              </a:rPr>
              <a:t>., 939 F.Supp.2d 572 (2013) at 580. (“the court finds that the post prime contract award obligations in the second teaming agreement are unambiguous and constitute an unenforceable agreement to agree.”)  The teaming agreement was not enforceable (Virginia law).</a:t>
            </a:r>
          </a:p>
          <a:p>
            <a:endParaRPr lang="en-US" b="1" dirty="0">
              <a:ea typeface="Calibri"/>
              <a:cs typeface="Times New Roman"/>
            </a:endParaRPr>
          </a:p>
          <a:p>
            <a:pPr marL="285750" indent="-285750">
              <a:buFont typeface="Arial" panose="020B0604020202020204" pitchFamily="34" charset="0"/>
              <a:buChar char="•"/>
            </a:pPr>
            <a:r>
              <a:rPr lang="en-US" b="1" dirty="0" smtClean="0">
                <a:effectLst/>
                <a:ea typeface="Calibri"/>
                <a:cs typeface="Times New Roman"/>
              </a:rPr>
              <a:t>A key fact: In </a:t>
            </a:r>
            <a:r>
              <a:rPr lang="en-US" b="1" u="sng" dirty="0" err="1" smtClean="0">
                <a:effectLst/>
                <a:ea typeface="Calibri"/>
                <a:cs typeface="Times New Roman"/>
              </a:rPr>
              <a:t>Cyberlock</a:t>
            </a:r>
            <a:r>
              <a:rPr lang="en-US" b="1" dirty="0" smtClean="0">
                <a:effectLst/>
                <a:ea typeface="Calibri"/>
                <a:cs typeface="Times New Roman"/>
              </a:rPr>
              <a:t>, the parties had a first teaming agreement that included as an attachment the negotiated subcontract and the second teaming agreement, which was the subject of the dispute, did not.  </a:t>
            </a:r>
            <a:endParaRPr lang="en-US" b="1" dirty="0">
              <a:effectLst/>
              <a:ea typeface="Calibri"/>
              <a:cs typeface="Times New Roman"/>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1" y="457199"/>
            <a:ext cx="1563384" cy="117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32230951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59</a:t>
            </a:fld>
            <a:endParaRPr lang="en-US" dirty="0"/>
          </a:p>
        </p:txBody>
      </p:sp>
      <p:sp>
        <p:nvSpPr>
          <p:cNvPr id="4" name="TextBox 3"/>
          <p:cNvSpPr txBox="1"/>
          <p:nvPr/>
        </p:nvSpPr>
        <p:spPr>
          <a:xfrm>
            <a:off x="228600" y="457200"/>
            <a:ext cx="8458200" cy="2862322"/>
          </a:xfrm>
          <a:prstGeom prst="rect">
            <a:avLst/>
          </a:prstGeom>
          <a:noFill/>
        </p:spPr>
        <p:txBody>
          <a:bodyPr wrap="square" rtlCol="0">
            <a:spAutoFit/>
          </a:bodyPr>
          <a:lstStyle/>
          <a:p>
            <a:r>
              <a:rPr lang="en-US" b="1" dirty="0" smtClean="0"/>
              <a:t>State Law</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Although the decisions are mixed, </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smtClean="0"/>
              <a:t>in general a teaming agreement is more likely to be deemed enforceable if </a:t>
            </a:r>
          </a:p>
          <a:p>
            <a:pPr marL="742950" lvl="1" indent="-285750">
              <a:buFont typeface="Arial" panose="020B0604020202020204" pitchFamily="34" charset="0"/>
              <a:buChar char="•"/>
            </a:pPr>
            <a:endParaRPr lang="en-US" b="1" dirty="0"/>
          </a:p>
          <a:p>
            <a:pPr marL="1200150" lvl="2" indent="-285750">
              <a:buFont typeface="Wingdings" panose="05000000000000000000" pitchFamily="2" charset="2"/>
              <a:buChar char="ü"/>
            </a:pPr>
            <a:r>
              <a:rPr lang="en-US" b="1" dirty="0" smtClean="0"/>
              <a:t>there is a clear intent to be bound, and</a:t>
            </a:r>
          </a:p>
          <a:p>
            <a:pPr marL="1200150" lvl="2" indent="-285750">
              <a:buFont typeface="Wingdings" panose="05000000000000000000" pitchFamily="2" charset="2"/>
              <a:buChar char="ü"/>
            </a:pPr>
            <a:endParaRPr lang="en-US" b="1" dirty="0" smtClean="0"/>
          </a:p>
          <a:p>
            <a:pPr marL="1657350" lvl="3" indent="-285750">
              <a:buFont typeface="Wingdings" panose="05000000000000000000" pitchFamily="2" charset="2"/>
              <a:buChar char="ü"/>
            </a:pPr>
            <a:r>
              <a:rPr lang="en-US" b="1" dirty="0" smtClean="0"/>
              <a:t>sufficient agreement on material terms of the subcontract. </a:t>
            </a:r>
            <a:r>
              <a:rPr lang="en-US" dirty="0" smtClean="0"/>
              <a:t>	</a:t>
            </a:r>
          </a:p>
        </p:txBody>
      </p:sp>
      <p:pic>
        <p:nvPicPr>
          <p:cNvPr id="68610" name="Picture 2"/>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181600" y="3542931"/>
            <a:ext cx="3435442" cy="2277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4093775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6</a:t>
            </a:fld>
            <a:endParaRPr lang="en-US" dirty="0"/>
          </a:p>
        </p:txBody>
      </p:sp>
      <p:sp>
        <p:nvSpPr>
          <p:cNvPr id="4" name="TextBox 3"/>
          <p:cNvSpPr txBox="1"/>
          <p:nvPr/>
        </p:nvSpPr>
        <p:spPr>
          <a:xfrm>
            <a:off x="304800" y="288690"/>
            <a:ext cx="8458200" cy="4001095"/>
          </a:xfrm>
          <a:prstGeom prst="rect">
            <a:avLst/>
          </a:prstGeom>
          <a:noFill/>
        </p:spPr>
        <p:txBody>
          <a:bodyPr wrap="square" rtlCol="0">
            <a:spAutoFit/>
          </a:bodyPr>
          <a:lstStyle/>
          <a:p>
            <a:r>
              <a:rPr lang="en-US" sz="2000" b="1" dirty="0" smtClean="0"/>
              <a:t>Why Team?</a:t>
            </a:r>
          </a:p>
          <a:p>
            <a:endParaRPr lang="en-US" dirty="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A team arrangement is more than a purchase order or subcontract issued after the prime contractor is awarded the contract. </a:t>
            </a:r>
          </a:p>
          <a:p>
            <a:endParaRPr lang="en-US" b="1" dirty="0" smtClean="0"/>
          </a:p>
          <a:p>
            <a:pPr marL="285750" indent="-285750">
              <a:buFont typeface="Arial" panose="020B0604020202020204" pitchFamily="34" charset="0"/>
              <a:buChar char="•"/>
            </a:pPr>
            <a:r>
              <a:rPr lang="en-US" b="1" dirty="0" smtClean="0"/>
              <a:t>Why: </a:t>
            </a:r>
          </a:p>
          <a:p>
            <a:pPr marL="285750" indent="-285750">
              <a:buFont typeface="Arial" panose="020B0604020202020204" pitchFamily="34" charset="0"/>
              <a:buChar char="•"/>
            </a:pPr>
            <a:endParaRPr lang="en-US" b="1" dirty="0"/>
          </a:p>
          <a:p>
            <a:pPr marL="1200150" lvl="2" indent="-285750">
              <a:buFont typeface="Wingdings" panose="05000000000000000000" pitchFamily="2" charset="2"/>
              <a:buChar char="ü"/>
            </a:pPr>
            <a:r>
              <a:rPr lang="en-US" b="1" dirty="0" smtClean="0"/>
              <a:t>the past performance</a:t>
            </a:r>
          </a:p>
          <a:p>
            <a:pPr marL="1200150" lvl="2" indent="-285750">
              <a:buFont typeface="Wingdings" panose="05000000000000000000" pitchFamily="2" charset="2"/>
              <a:buChar char="ü"/>
            </a:pPr>
            <a:r>
              <a:rPr lang="en-US" b="1" dirty="0" smtClean="0"/>
              <a:t>experience </a:t>
            </a:r>
          </a:p>
          <a:p>
            <a:pPr marL="1200150" lvl="2" indent="-285750">
              <a:buFont typeface="Wingdings" panose="05000000000000000000" pitchFamily="2" charset="2"/>
              <a:buChar char="ü"/>
            </a:pPr>
            <a:r>
              <a:rPr lang="en-US" b="1" dirty="0" smtClean="0"/>
              <a:t>and personnel of the teaming partner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M</a:t>
            </a:r>
            <a:r>
              <a:rPr lang="en-US" b="1" dirty="0" smtClean="0"/>
              <a:t>ay be essential in the proposal to satisfy the </a:t>
            </a:r>
          </a:p>
          <a:p>
            <a:r>
              <a:rPr lang="en-US" b="1" dirty="0" smtClean="0"/>
              <a:t>     the solicitation’s requirements. </a:t>
            </a:r>
            <a:endParaRPr lang="en-US" b="1" dirty="0"/>
          </a:p>
        </p:txBody>
      </p:sp>
      <p:pic>
        <p:nvPicPr>
          <p:cNvPr id="30722"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5000" y="1722570"/>
            <a:ext cx="3221162" cy="4274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18347130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60</a:t>
            </a:fld>
            <a:endParaRPr lang="en-US" dirty="0"/>
          </a:p>
        </p:txBody>
      </p:sp>
      <p:sp>
        <p:nvSpPr>
          <p:cNvPr id="4" name="TextBox 3"/>
          <p:cNvSpPr txBox="1"/>
          <p:nvPr/>
        </p:nvSpPr>
        <p:spPr>
          <a:xfrm>
            <a:off x="228600" y="457200"/>
            <a:ext cx="8458200" cy="3693319"/>
          </a:xfrm>
          <a:prstGeom prst="rect">
            <a:avLst/>
          </a:prstGeom>
          <a:noFill/>
        </p:spPr>
        <p:txBody>
          <a:bodyPr wrap="square" rtlCol="0">
            <a:spAutoFit/>
          </a:bodyPr>
          <a:lstStyle/>
          <a:p>
            <a:r>
              <a:rPr lang="en-US" b="1" dirty="0" smtClean="0"/>
              <a:t>Question</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Can a teaming agreement that could be found unenforceable due to lack of material terms still be a valid team arrangement under FAR 9.6?</a:t>
            </a:r>
            <a:r>
              <a:rPr lang="en-US" b="1" dirty="0"/>
              <a:t> </a:t>
            </a:r>
            <a:endParaRPr lang="en-US" b="1" dirty="0" smtClean="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Challenges</a:t>
            </a:r>
            <a:r>
              <a:rPr lang="en-US" dirty="0"/>
              <a:t> </a:t>
            </a:r>
            <a:r>
              <a:rPr lang="en-US" b="1" dirty="0" smtClean="0"/>
              <a:t>have been made by competitors via protests.</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smtClean="0"/>
              <a:t>Unsuccessful.</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A</a:t>
            </a:r>
            <a:r>
              <a:rPr lang="en-US" b="1" dirty="0" smtClean="0"/>
              <a:t> teaming agreement can be treated as a valid team arrangement under the FAR unless an actual dispute between the teammates could jeopardize the ability of the government to obtain the proposed performance. </a:t>
            </a:r>
          </a:p>
        </p:txBody>
      </p:sp>
      <p:pic>
        <p:nvPicPr>
          <p:cNvPr id="17410"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3200" y="3748402"/>
            <a:ext cx="2343150" cy="208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15804379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61</a:t>
            </a:fld>
            <a:endParaRPr lang="en-US" dirty="0"/>
          </a:p>
        </p:txBody>
      </p:sp>
      <p:sp>
        <p:nvSpPr>
          <p:cNvPr id="4" name="TextBox 3"/>
          <p:cNvSpPr txBox="1"/>
          <p:nvPr/>
        </p:nvSpPr>
        <p:spPr>
          <a:xfrm>
            <a:off x="228600" y="457200"/>
            <a:ext cx="8458200" cy="4555093"/>
          </a:xfrm>
          <a:prstGeom prst="rect">
            <a:avLst/>
          </a:prstGeom>
          <a:noFill/>
        </p:spPr>
        <p:txBody>
          <a:bodyPr wrap="square" rtlCol="0">
            <a:spAutoFit/>
          </a:bodyPr>
          <a:lstStyle/>
          <a:p>
            <a:r>
              <a:rPr lang="en-US" b="1" dirty="0" smtClean="0"/>
              <a:t>Material Terms</a:t>
            </a:r>
          </a:p>
          <a:p>
            <a:r>
              <a:rPr lang="en-US" sz="2000" b="1" dirty="0" smtClean="0"/>
              <a:t>	</a:t>
            </a:r>
          </a:p>
          <a:p>
            <a:pPr marL="285750" indent="-285750">
              <a:buFont typeface="Arial" panose="020B0604020202020204" pitchFamily="34" charset="0"/>
              <a:buChar char="•"/>
            </a:pPr>
            <a:r>
              <a:rPr lang="en-US" b="1" dirty="0" smtClean="0"/>
              <a:t>Some material terms can be difficult to provide if the program’s requirements are not finalized</a:t>
            </a:r>
            <a:r>
              <a:rPr lang="en-US" b="1" dirty="0"/>
              <a:t> </a:t>
            </a:r>
            <a:r>
              <a:rPr lang="en-US" b="1" dirty="0" smtClean="0"/>
              <a:t>when the parties negotiate the teaming agreement – for example the </a:t>
            </a:r>
            <a:r>
              <a:rPr lang="en-US" b="1" dirty="0" err="1" smtClean="0"/>
              <a:t>SoW.</a:t>
            </a:r>
            <a:r>
              <a:rPr lang="en-US" b="1" dirty="0" smtClean="0"/>
              <a:t>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Reality =  team arrangements are often formed early in the competition. </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smtClean="0"/>
              <a:t>Special issues include IDIQs that will not result in work being awarded until later TOs or DOs.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The </a:t>
            </a:r>
            <a:r>
              <a:rPr lang="en-US" b="1" dirty="0"/>
              <a:t>bottom line is that parties </a:t>
            </a:r>
            <a:r>
              <a:rPr lang="en-US" b="1" dirty="0" smtClean="0"/>
              <a:t>can –  </a:t>
            </a:r>
            <a:r>
              <a:rPr lang="en-US" b="1" dirty="0"/>
              <a:t>but should </a:t>
            </a:r>
            <a:r>
              <a:rPr lang="en-US" b="1" dirty="0" smtClean="0"/>
              <a:t>not –  </a:t>
            </a:r>
            <a:r>
              <a:rPr lang="en-US" b="1" dirty="0"/>
              <a:t>depend on a court to hold the other party’s feet to the </a:t>
            </a:r>
            <a:r>
              <a:rPr lang="en-US" b="1" dirty="0" smtClean="0"/>
              <a:t>fire.</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smtClean="0"/>
              <a:t>Instead, they should come together because a mutual and strong desire to win the award and work together exists.</a:t>
            </a:r>
          </a:p>
        </p:txBody>
      </p:sp>
      <p:pic>
        <p:nvPicPr>
          <p:cNvPr id="13314"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88850" y="4724400"/>
            <a:ext cx="2367349" cy="1268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4260857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62</a:t>
            </a:fld>
            <a:endParaRPr lang="en-US" dirty="0"/>
          </a:p>
        </p:txBody>
      </p:sp>
      <p:sp>
        <p:nvSpPr>
          <p:cNvPr id="4" name="TextBox 3"/>
          <p:cNvSpPr txBox="1"/>
          <p:nvPr/>
        </p:nvSpPr>
        <p:spPr>
          <a:xfrm>
            <a:off x="228600" y="457200"/>
            <a:ext cx="8458200" cy="4001095"/>
          </a:xfrm>
          <a:prstGeom prst="rect">
            <a:avLst/>
          </a:prstGeom>
          <a:noFill/>
        </p:spPr>
        <p:txBody>
          <a:bodyPr wrap="square" rtlCol="0">
            <a:spAutoFit/>
          </a:bodyPr>
          <a:lstStyle/>
          <a:p>
            <a:r>
              <a:rPr lang="en-US" b="1" dirty="0" smtClean="0"/>
              <a:t>Material Terms</a:t>
            </a:r>
          </a:p>
          <a:p>
            <a:r>
              <a:rPr lang="en-US" sz="2000" b="1" dirty="0" smtClean="0"/>
              <a:t>	</a:t>
            </a:r>
          </a:p>
          <a:p>
            <a:pPr marL="285750" indent="-285750">
              <a:buFont typeface="Arial" panose="020B0604020202020204" pitchFamily="34" charset="0"/>
              <a:buChar char="•"/>
            </a:pPr>
            <a:r>
              <a:rPr lang="en-US" b="1" dirty="0" smtClean="0"/>
              <a:t>In </a:t>
            </a:r>
            <a:r>
              <a:rPr lang="en-US" b="1" dirty="0"/>
              <a:t>fact, </a:t>
            </a:r>
            <a:r>
              <a:rPr lang="en-US" b="1" dirty="0" smtClean="0"/>
              <a:t>due to the difficulty of negotiating material terms before a final contract and time pressure –  </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a:t>S</a:t>
            </a:r>
            <a:r>
              <a:rPr lang="en-US" b="1" dirty="0" smtClean="0"/>
              <a:t>ome companies </a:t>
            </a:r>
            <a:r>
              <a:rPr lang="en-US" b="1" dirty="0"/>
              <a:t>are moving the other </a:t>
            </a:r>
            <a:r>
              <a:rPr lang="en-US" b="1" dirty="0" smtClean="0"/>
              <a:t>way.</a:t>
            </a:r>
            <a:endParaRPr lang="en-US" b="1" dirty="0"/>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a:t>Looking at </a:t>
            </a:r>
            <a:r>
              <a:rPr lang="en-US" b="1" dirty="0" smtClean="0"/>
              <a:t>simple alternatives to teaming agreements –  example: NDA on steroids (contains terms establishing intent to team but without material terms).</a:t>
            </a:r>
            <a:endParaRPr lang="en-US" b="1" dirty="0"/>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smtClean="0"/>
              <a:t>Despite </a:t>
            </a:r>
            <a:r>
              <a:rPr lang="en-US" b="1" dirty="0"/>
              <a:t>the fact that alternatives </a:t>
            </a:r>
            <a:r>
              <a:rPr lang="en-US" b="1" dirty="0" smtClean="0"/>
              <a:t>may not be </a:t>
            </a:r>
            <a:r>
              <a:rPr lang="en-US" b="1" dirty="0"/>
              <a:t>enforceable.</a:t>
            </a:r>
            <a:endParaRPr lang="en-US" b="1" dirty="0" smtClean="0"/>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smtClean="0"/>
              <a:t> Places even </a:t>
            </a:r>
            <a:r>
              <a:rPr lang="en-US" b="1" dirty="0"/>
              <a:t>greater emphasis on due </a:t>
            </a:r>
            <a:r>
              <a:rPr lang="en-US" b="1" dirty="0" smtClean="0"/>
              <a:t>diligence.</a:t>
            </a:r>
            <a:endParaRPr lang="en-US" b="1" dirty="0"/>
          </a:p>
        </p:txBody>
      </p:sp>
      <p:pic>
        <p:nvPicPr>
          <p:cNvPr id="30722" name="Picture 2"/>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13652" y="3886200"/>
            <a:ext cx="2209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30107760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63</a:t>
            </a:fld>
            <a:endParaRPr lang="en-US" dirty="0"/>
          </a:p>
        </p:txBody>
      </p:sp>
      <p:sp>
        <p:nvSpPr>
          <p:cNvPr id="4" name="TextBox 3"/>
          <p:cNvSpPr txBox="1"/>
          <p:nvPr/>
        </p:nvSpPr>
        <p:spPr>
          <a:xfrm>
            <a:off x="228600" y="457200"/>
            <a:ext cx="8686800" cy="5416868"/>
          </a:xfrm>
          <a:prstGeom prst="rect">
            <a:avLst/>
          </a:prstGeom>
          <a:noFill/>
        </p:spPr>
        <p:txBody>
          <a:bodyPr wrap="square" rtlCol="0">
            <a:spAutoFit/>
          </a:bodyPr>
          <a:lstStyle/>
          <a:p>
            <a:pPr marL="457200" indent="-457200">
              <a:buAutoNum type="arabicPeriod" startAt="6"/>
            </a:pPr>
            <a:r>
              <a:rPr lang="en-US" sz="2000" b="1" dirty="0" smtClean="0"/>
              <a:t>Conclusion</a:t>
            </a:r>
          </a:p>
          <a:p>
            <a:pPr marL="457200" indent="-457200">
              <a:buAutoNum type="arabicPeriod" startAt="6"/>
            </a:pPr>
            <a:endParaRPr lang="en-US" sz="2000" b="1" dirty="0"/>
          </a:p>
          <a:p>
            <a:pPr marL="342900" indent="-342900">
              <a:buFont typeface="Wingdings" panose="05000000000000000000" pitchFamily="2" charset="2"/>
              <a:buChar char="ü"/>
            </a:pPr>
            <a:r>
              <a:rPr lang="en-US" b="1" dirty="0" smtClean="0"/>
              <a:t>Team arrangements are common in Government contracts.</a:t>
            </a:r>
          </a:p>
          <a:p>
            <a:pPr marL="342900" indent="-342900">
              <a:buFont typeface="Wingdings" panose="05000000000000000000" pitchFamily="2" charset="2"/>
              <a:buChar char="ü"/>
            </a:pPr>
            <a:endParaRPr lang="en-US" b="1" dirty="0"/>
          </a:p>
          <a:p>
            <a:pPr marL="800100" lvl="1" indent="-342900">
              <a:buFont typeface="Wingdings" panose="05000000000000000000" pitchFamily="2" charset="2"/>
              <a:buChar char="ü"/>
            </a:pPr>
            <a:r>
              <a:rPr lang="en-US" b="1" dirty="0" smtClean="0"/>
              <a:t>FAR supports team arrangements that complement capabilities and offer the Government the best combination of performance, cost, and delivery. </a:t>
            </a:r>
          </a:p>
          <a:p>
            <a:pPr marL="800100" lvl="1" indent="-342900">
              <a:buFont typeface="Wingdings" panose="05000000000000000000" pitchFamily="2" charset="2"/>
              <a:buChar char="ü"/>
            </a:pPr>
            <a:endParaRPr lang="en-US" b="1" dirty="0" smtClean="0"/>
          </a:p>
          <a:p>
            <a:pPr marL="800100" lvl="1" indent="-342900">
              <a:buFont typeface="Wingdings" panose="05000000000000000000" pitchFamily="2" charset="2"/>
              <a:buChar char="ü"/>
            </a:pPr>
            <a:r>
              <a:rPr lang="en-US" b="1" dirty="0" smtClean="0"/>
              <a:t>However, the arrangement cannot be used to reduce competition or restrict Government rights.</a:t>
            </a:r>
          </a:p>
          <a:p>
            <a:pPr marL="342900" indent="-342900">
              <a:buFont typeface="Wingdings" panose="05000000000000000000" pitchFamily="2" charset="2"/>
              <a:buChar char="ü"/>
            </a:pPr>
            <a:endParaRPr lang="en-US" b="1" dirty="0"/>
          </a:p>
          <a:p>
            <a:pPr marL="342900" indent="-342900">
              <a:buFont typeface="Wingdings" panose="05000000000000000000" pitchFamily="2" charset="2"/>
              <a:buChar char="ü"/>
            </a:pPr>
            <a:r>
              <a:rPr lang="en-US" b="1" dirty="0" smtClean="0"/>
              <a:t>Such an arrangement may be important in order to satisfy the RFP. </a:t>
            </a:r>
          </a:p>
          <a:p>
            <a:pPr marL="342900" indent="-342900">
              <a:buFont typeface="Wingdings" panose="05000000000000000000" pitchFamily="2" charset="2"/>
              <a:buChar char="ü"/>
            </a:pPr>
            <a:endParaRPr lang="en-US" b="1" dirty="0"/>
          </a:p>
          <a:p>
            <a:pPr marL="342900" indent="-342900">
              <a:buFont typeface="Wingdings" panose="05000000000000000000" pitchFamily="2" charset="2"/>
              <a:buChar char="ü"/>
            </a:pPr>
            <a:r>
              <a:rPr lang="en-US" b="1" dirty="0" smtClean="0"/>
              <a:t>Due diligence is an important aspect of forming a team arrangement to examine responsibility and past performance as well as other issues.</a:t>
            </a:r>
          </a:p>
          <a:p>
            <a:pPr marL="342900" indent="-342900">
              <a:buFont typeface="Wingdings" panose="05000000000000000000" pitchFamily="2" charset="2"/>
              <a:buChar char="ü"/>
            </a:pPr>
            <a:endParaRPr lang="en-US" b="1" dirty="0"/>
          </a:p>
          <a:p>
            <a:pPr marL="800100" lvl="1" indent="-342900">
              <a:buFont typeface="Wingdings" panose="05000000000000000000" pitchFamily="2" charset="2"/>
              <a:buChar char="ü"/>
            </a:pPr>
            <a:r>
              <a:rPr lang="en-US" b="1" dirty="0" smtClean="0"/>
              <a:t>Exclusivity should be considered.</a:t>
            </a:r>
          </a:p>
          <a:p>
            <a:pPr marL="800100" lvl="1" indent="-342900">
              <a:buFont typeface="Wingdings" panose="05000000000000000000" pitchFamily="2" charset="2"/>
              <a:buChar char="ü"/>
            </a:pPr>
            <a:endParaRPr lang="en-US" b="1" dirty="0"/>
          </a:p>
          <a:p>
            <a:pPr marL="800100" lvl="1" indent="-342900">
              <a:buFont typeface="Wingdings" panose="05000000000000000000" pitchFamily="2" charset="2"/>
              <a:buChar char="ü"/>
            </a:pPr>
            <a:r>
              <a:rPr lang="en-US" b="1" smtClean="0"/>
              <a:t>Enforceability </a:t>
            </a:r>
            <a:r>
              <a:rPr lang="en-US" b="1" dirty="0"/>
              <a:t>should be kept in mind.</a:t>
            </a:r>
            <a:endParaRPr lang="en-US" sz="1600" b="1" dirty="0"/>
          </a:p>
        </p:txBody>
      </p:sp>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pic>
        <p:nvPicPr>
          <p:cNvPr id="2050" name="Picture 2"/>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638800" y="4835523"/>
            <a:ext cx="20574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4288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64</a:t>
            </a:fld>
            <a:endParaRPr lang="en-US" dirty="0"/>
          </a:p>
        </p:txBody>
      </p:sp>
      <p:pic>
        <p:nvPicPr>
          <p:cNvPr id="18434"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819400" y="1219199"/>
            <a:ext cx="4321403"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76400" y="4876800"/>
            <a:ext cx="6019800" cy="707886"/>
          </a:xfrm>
          <a:prstGeom prst="rect">
            <a:avLst/>
          </a:prstGeom>
          <a:noFill/>
        </p:spPr>
        <p:txBody>
          <a:bodyPr wrap="square" rtlCol="0">
            <a:spAutoFit/>
          </a:bodyPr>
          <a:lstStyle/>
          <a:p>
            <a:pPr algn="ctr"/>
            <a:r>
              <a:rPr lang="en-US" sz="4000" b="1" dirty="0" smtClean="0">
                <a:latin typeface="+mj-lt"/>
              </a:rPr>
              <a:t>QUESTIONS</a:t>
            </a:r>
            <a:endParaRPr lang="en-US" sz="4000" b="1" dirty="0">
              <a:latin typeface="+mj-lt"/>
            </a:endParaRPr>
          </a:p>
        </p:txBody>
      </p:sp>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3692015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7</a:t>
            </a:fld>
            <a:endParaRPr lang="en-US" dirty="0"/>
          </a:p>
        </p:txBody>
      </p:sp>
      <p:sp>
        <p:nvSpPr>
          <p:cNvPr id="4" name="TextBox 3"/>
          <p:cNvSpPr txBox="1"/>
          <p:nvPr/>
        </p:nvSpPr>
        <p:spPr>
          <a:xfrm>
            <a:off x="228600" y="457200"/>
            <a:ext cx="8458200" cy="2339102"/>
          </a:xfrm>
          <a:prstGeom prst="rect">
            <a:avLst/>
          </a:prstGeom>
          <a:noFill/>
        </p:spPr>
        <p:txBody>
          <a:bodyPr wrap="square" rtlCol="0">
            <a:spAutoFit/>
          </a:bodyPr>
          <a:lstStyle/>
          <a:p>
            <a:r>
              <a:rPr lang="en-US" sz="2000" b="1" dirty="0" smtClean="0"/>
              <a:t>What are the Key Benefits?</a:t>
            </a:r>
          </a:p>
          <a:p>
            <a:endParaRPr lang="en-US" dirty="0"/>
          </a:p>
          <a:p>
            <a:pPr marL="285750" indent="-285750">
              <a:buFont typeface="Arial" panose="020B0604020202020204" pitchFamily="34" charset="0"/>
              <a:buChar char="•"/>
            </a:pPr>
            <a:r>
              <a:rPr lang="en-US" b="1" dirty="0" smtClean="0"/>
              <a:t>Teaming arrangements are popular because they can </a:t>
            </a:r>
          </a:p>
          <a:p>
            <a:pPr marL="285750" indent="-285750">
              <a:buFont typeface="Arial" panose="020B0604020202020204" pitchFamily="34" charset="0"/>
              <a:buChar char="•"/>
            </a:pPr>
            <a:endParaRPr lang="en-US" b="1" dirty="0"/>
          </a:p>
          <a:p>
            <a:pPr marL="742950" lvl="1" indent="-285750">
              <a:buFont typeface="Wingdings" panose="05000000000000000000" pitchFamily="2" charset="2"/>
              <a:buChar char="ü"/>
            </a:pPr>
            <a:r>
              <a:rPr lang="en-US" b="1" dirty="0" smtClean="0"/>
              <a:t>combine complementary skills</a:t>
            </a:r>
          </a:p>
          <a:p>
            <a:pPr marL="742950" lvl="1" indent="-285750">
              <a:buFont typeface="Wingdings" panose="05000000000000000000" pitchFamily="2" charset="2"/>
              <a:buChar char="ü"/>
            </a:pPr>
            <a:r>
              <a:rPr lang="en-US" b="1" dirty="0" smtClean="0"/>
              <a:t>spread risks</a:t>
            </a:r>
          </a:p>
          <a:p>
            <a:pPr marL="742950" lvl="1" indent="-285750">
              <a:buFont typeface="Wingdings" panose="05000000000000000000" pitchFamily="2" charset="2"/>
              <a:buChar char="ü"/>
            </a:pPr>
            <a:r>
              <a:rPr lang="en-US" b="1" dirty="0" smtClean="0"/>
              <a:t>assist in developing competitive strategies to address fierce competition for contract awards</a:t>
            </a:r>
            <a:endParaRPr lang="en-US" b="1" dirty="0"/>
          </a:p>
        </p:txBody>
      </p:sp>
      <p:pic>
        <p:nvPicPr>
          <p:cNvPr id="78850"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9400" y="3124200"/>
            <a:ext cx="3458852"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199177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lang="en-US" smtClean="0"/>
              <a:t>8</a:t>
            </a:fld>
            <a:endParaRPr lang="en-US" dirty="0"/>
          </a:p>
        </p:txBody>
      </p:sp>
      <p:sp>
        <p:nvSpPr>
          <p:cNvPr id="4" name="TextBox 3"/>
          <p:cNvSpPr txBox="1"/>
          <p:nvPr/>
        </p:nvSpPr>
        <p:spPr>
          <a:xfrm>
            <a:off x="228600" y="457200"/>
            <a:ext cx="8458200" cy="2339102"/>
          </a:xfrm>
          <a:prstGeom prst="rect">
            <a:avLst/>
          </a:prstGeom>
          <a:noFill/>
        </p:spPr>
        <p:txBody>
          <a:bodyPr wrap="square" rtlCol="0">
            <a:spAutoFit/>
          </a:bodyPr>
          <a:lstStyle/>
          <a:p>
            <a:r>
              <a:rPr lang="en-US" sz="2000" b="1" dirty="0" smtClean="0"/>
              <a:t>What are the Key Benefits?</a:t>
            </a:r>
          </a:p>
          <a:p>
            <a:endParaRPr lang="en-US" dirty="0"/>
          </a:p>
          <a:p>
            <a:pPr marL="285750" indent="-285750">
              <a:buFont typeface="Arial" panose="020B0604020202020204" pitchFamily="34" charset="0"/>
              <a:buChar char="•"/>
            </a:pPr>
            <a:r>
              <a:rPr lang="en-US" b="1" dirty="0" smtClean="0"/>
              <a:t>Forming a team is often necessary to enter a new marketplace or win a large program requiring the integration of different skills. </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The arrangement may be formed for a specific, limited purpose or, </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b="1" dirty="0" smtClean="0"/>
              <a:t>when appropriate, for a longer period spanning several transactions. </a:t>
            </a:r>
            <a:endParaRPr lang="en-US" b="1" dirty="0"/>
          </a:p>
        </p:txBody>
      </p:sp>
      <p:pic>
        <p:nvPicPr>
          <p:cNvPr id="79874"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58884" y="2796302"/>
            <a:ext cx="3154723" cy="3154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5952848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E4EB78B-68F0-42A2-BBBC-4855C15CDE87}" type="slidenum">
              <a:rPr/>
              <a:pPr/>
              <a:t>9</a:t>
            </a:fld>
            <a:endParaRPr dirty="0"/>
          </a:p>
        </p:txBody>
      </p:sp>
      <p:sp>
        <p:nvSpPr>
          <p:cNvPr id="4" name="TextBox 3"/>
          <p:cNvSpPr txBox="1"/>
          <p:nvPr/>
        </p:nvSpPr>
        <p:spPr>
          <a:xfrm>
            <a:off x="228600" y="457200"/>
            <a:ext cx="8458200" cy="3754874"/>
          </a:xfrm>
          <a:prstGeom prst="rect">
            <a:avLst/>
          </a:prstGeom>
          <a:noFill/>
        </p:spPr>
        <p:txBody>
          <a:bodyPr wrap="square" rtlCol="0">
            <a:spAutoFit/>
          </a:bodyPr>
          <a:lstStyle/>
          <a:p>
            <a:r>
              <a:rPr lang="en-US" sz="2000" b="1" dirty="0">
                <a:solidFill>
                  <a:prstClr val="black"/>
                </a:solidFill>
              </a:rPr>
              <a:t>What are the Key Benefits?</a:t>
            </a:r>
          </a:p>
          <a:p>
            <a:endParaRPr lang="en-US" sz="2000" b="1" dirty="0">
              <a:solidFill>
                <a:prstClr val="black"/>
              </a:solidFill>
            </a:endParaRPr>
          </a:p>
          <a:p>
            <a:pPr marL="285750" indent="-285750">
              <a:buFont typeface="Arial" panose="020B0604020202020204" pitchFamily="34" charset="0"/>
              <a:buChar char="•"/>
            </a:pPr>
            <a:r>
              <a:rPr lang="en-US" b="1" dirty="0">
                <a:solidFill>
                  <a:prstClr val="black"/>
                </a:solidFill>
              </a:rPr>
              <a:t>The most important benefit of a team arrangement is the </a:t>
            </a:r>
            <a:r>
              <a:rPr lang="en-US" b="1" dirty="0"/>
              <a:t>ability to obtain complementary capabilities required by the </a:t>
            </a:r>
            <a:r>
              <a:rPr lang="en-US" b="1" dirty="0" smtClean="0"/>
              <a:t>opportunity. </a:t>
            </a:r>
            <a:endParaRPr lang="en-US" b="1" dirty="0"/>
          </a:p>
          <a:p>
            <a:pPr marL="285750" indent="-285750">
              <a:buFont typeface="Arial" panose="020B0604020202020204" pitchFamily="34" charset="0"/>
              <a:buChar char="•"/>
            </a:pPr>
            <a:endParaRPr lang="en-US" b="1" dirty="0">
              <a:solidFill>
                <a:prstClr val="black"/>
              </a:solidFill>
            </a:endParaRPr>
          </a:p>
          <a:p>
            <a:pPr marL="285750" indent="-285750">
              <a:buFont typeface="Arial" panose="020B0604020202020204" pitchFamily="34" charset="0"/>
              <a:buChar char="•"/>
            </a:pPr>
            <a:r>
              <a:rPr lang="en-US" b="1" dirty="0">
                <a:solidFill>
                  <a:prstClr val="black"/>
                </a:solidFill>
              </a:rPr>
              <a:t>Other benefits </a:t>
            </a:r>
            <a:r>
              <a:rPr lang="en-US" b="1" dirty="0" smtClean="0">
                <a:solidFill>
                  <a:prstClr val="black"/>
                </a:solidFill>
              </a:rPr>
              <a:t>– a team arrangement can: </a:t>
            </a:r>
            <a:endParaRPr lang="en-US" b="1" dirty="0">
              <a:solidFill>
                <a:prstClr val="black"/>
              </a:solidFill>
            </a:endParaRPr>
          </a:p>
          <a:p>
            <a:pPr marL="285750" indent="-285750">
              <a:buFont typeface="Arial" panose="020B0604020202020204" pitchFamily="34" charset="0"/>
              <a:buChar char="•"/>
            </a:pPr>
            <a:endParaRPr lang="en-US" b="1" dirty="0">
              <a:solidFill>
                <a:prstClr val="black"/>
              </a:solidFill>
            </a:endParaRPr>
          </a:p>
          <a:p>
            <a:pPr marL="742950" lvl="1" indent="-285750">
              <a:buFont typeface="Wingdings" panose="05000000000000000000" pitchFamily="2" charset="2"/>
              <a:buChar char="ü"/>
            </a:pPr>
            <a:r>
              <a:rPr lang="en-US" b="1" dirty="0" smtClean="0">
                <a:solidFill>
                  <a:prstClr val="black"/>
                </a:solidFill>
              </a:rPr>
              <a:t>Provide strong performance capabilities, </a:t>
            </a:r>
          </a:p>
          <a:p>
            <a:pPr marL="742950" lvl="1" indent="-285750">
              <a:buFont typeface="Wingdings" panose="05000000000000000000" pitchFamily="2" charset="2"/>
              <a:buChar char="ü"/>
            </a:pPr>
            <a:r>
              <a:rPr lang="en-US" b="1" dirty="0" smtClean="0">
                <a:solidFill>
                  <a:prstClr val="black"/>
                </a:solidFill>
              </a:rPr>
              <a:t>Share financial/investment </a:t>
            </a:r>
            <a:r>
              <a:rPr lang="en-US" b="1" dirty="0">
                <a:solidFill>
                  <a:prstClr val="black"/>
                </a:solidFill>
              </a:rPr>
              <a:t>risks, </a:t>
            </a:r>
          </a:p>
          <a:p>
            <a:pPr marL="742950" lvl="1" indent="-285750">
              <a:buFont typeface="Wingdings" panose="05000000000000000000" pitchFamily="2" charset="2"/>
              <a:buChar char="ü"/>
            </a:pPr>
            <a:r>
              <a:rPr lang="en-US" b="1" dirty="0" smtClean="0">
                <a:solidFill>
                  <a:prstClr val="black"/>
                </a:solidFill>
              </a:rPr>
              <a:t>Gain a competitive </a:t>
            </a:r>
            <a:r>
              <a:rPr lang="en-US" b="1" dirty="0">
                <a:solidFill>
                  <a:prstClr val="black"/>
                </a:solidFill>
              </a:rPr>
              <a:t>advantage through a teammate’s past performance, </a:t>
            </a:r>
          </a:p>
          <a:p>
            <a:pPr marL="742950" lvl="1" indent="-285750">
              <a:buFont typeface="Wingdings" panose="05000000000000000000" pitchFamily="2" charset="2"/>
              <a:buChar char="ü"/>
            </a:pPr>
            <a:r>
              <a:rPr lang="en-US" b="1" dirty="0" smtClean="0">
                <a:solidFill>
                  <a:prstClr val="black"/>
                </a:solidFill>
              </a:rPr>
              <a:t>Learn from </a:t>
            </a:r>
            <a:r>
              <a:rPr lang="en-US" b="1" dirty="0">
                <a:solidFill>
                  <a:prstClr val="black"/>
                </a:solidFill>
              </a:rPr>
              <a:t>an experienced </a:t>
            </a:r>
            <a:r>
              <a:rPr lang="en-US" b="1" dirty="0" smtClean="0">
                <a:solidFill>
                  <a:prstClr val="black"/>
                </a:solidFill>
              </a:rPr>
              <a:t>company </a:t>
            </a:r>
            <a:r>
              <a:rPr lang="en-US" b="1" dirty="0">
                <a:solidFill>
                  <a:prstClr val="black"/>
                </a:solidFill>
              </a:rPr>
              <a:t>such as in a mentor-protégé program. </a:t>
            </a:r>
            <a:endParaRPr lang="en-US" dirty="0">
              <a:solidFill>
                <a:prstClr val="black"/>
              </a:solidFill>
            </a:endParaRPr>
          </a:p>
        </p:txBody>
      </p:sp>
      <p:pic>
        <p:nvPicPr>
          <p:cNvPr id="46083" name="Picture 3" descr="C:\Users\mmutek\AppData\Local\Microsoft\Windows\Temporary Internet Files\Content.IE5\VJV9GIW4\clipart_of_16323_sm_2[1].jp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3814" y="4114800"/>
            <a:ext cx="1748850" cy="174885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3"/>
          </p:nvPr>
        </p:nvSpPr>
        <p:spPr>
          <a:xfrm>
            <a:off x="304800" y="6477000"/>
            <a:ext cx="3657600" cy="312738"/>
          </a:xfrm>
        </p:spPr>
        <p:txBody>
          <a:bodyPr/>
          <a:lstStyle/>
          <a:p>
            <a:r>
              <a:rPr lang="en-US" b="1" dirty="0" err="1" smtClean="0"/>
              <a:t>M.W.Mutek</a:t>
            </a:r>
            <a:r>
              <a:rPr lang="en-US" b="1" dirty="0" smtClean="0"/>
              <a:t> – Teaming Agreements – NCMA, March 7, 2018</a:t>
            </a:r>
            <a:endParaRPr lang="en-US" b="1" dirty="0"/>
          </a:p>
        </p:txBody>
      </p:sp>
    </p:spTree>
    <p:extLst>
      <p:ext uri="{BB962C8B-B14F-4D97-AF65-F5344CB8AC3E}">
        <p14:creationId xmlns:p14="http://schemas.microsoft.com/office/powerpoint/2010/main" val="517703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eptoe_PPT_Template_No Images">
  <a:themeElements>
    <a:clrScheme name="Steptoe">
      <a:dk1>
        <a:sysClr val="windowText" lastClr="000000"/>
      </a:dk1>
      <a:lt1>
        <a:sysClr val="window" lastClr="FFFFFF"/>
      </a:lt1>
      <a:dk2>
        <a:srgbClr val="0097A9"/>
      </a:dk2>
      <a:lt2>
        <a:srgbClr val="7C878E"/>
      </a:lt2>
      <a:accent1>
        <a:srgbClr val="971B2F"/>
      </a:accent1>
      <a:accent2>
        <a:srgbClr val="0097A9"/>
      </a:accent2>
      <a:accent3>
        <a:srgbClr val="C5B9AC"/>
      </a:accent3>
      <a:accent4>
        <a:srgbClr val="686E9F"/>
      </a:accent4>
      <a:accent5>
        <a:srgbClr val="D9C756"/>
      </a:accent5>
      <a:accent6>
        <a:srgbClr val="789D4A"/>
      </a:accent6>
      <a:hlink>
        <a:srgbClr val="B94700"/>
      </a:hlink>
      <a:folHlink>
        <a:srgbClr val="7C878E"/>
      </a:folHlink>
    </a:clrScheme>
    <a:fontScheme name="Stepto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Steptoe_PPT_Template_No Images">
  <a:themeElements>
    <a:clrScheme name="Steptoe">
      <a:dk1>
        <a:sysClr val="windowText" lastClr="000000"/>
      </a:dk1>
      <a:lt1>
        <a:sysClr val="window" lastClr="FFFFFF"/>
      </a:lt1>
      <a:dk2>
        <a:srgbClr val="0097A9"/>
      </a:dk2>
      <a:lt2>
        <a:srgbClr val="7C878E"/>
      </a:lt2>
      <a:accent1>
        <a:srgbClr val="971B2F"/>
      </a:accent1>
      <a:accent2>
        <a:srgbClr val="0097A9"/>
      </a:accent2>
      <a:accent3>
        <a:srgbClr val="C5B9AC"/>
      </a:accent3>
      <a:accent4>
        <a:srgbClr val="686E9F"/>
      </a:accent4>
      <a:accent5>
        <a:srgbClr val="D9C756"/>
      </a:accent5>
      <a:accent6>
        <a:srgbClr val="789D4A"/>
      </a:accent6>
      <a:hlink>
        <a:srgbClr val="B94700"/>
      </a:hlink>
      <a:folHlink>
        <a:srgbClr val="7C878E"/>
      </a:folHlink>
    </a:clrScheme>
    <a:fontScheme name="Stepto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4522</Words>
  <Application>Microsoft Office PowerPoint</Application>
  <PresentationFormat>On-screen Show (4:3)</PresentationFormat>
  <Paragraphs>847</Paragraphs>
  <Slides>64</Slides>
  <Notes>64</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Steptoe_PPT_Template_No Images</vt:lpstr>
      <vt:lpstr>2_Steptoe_PPT_Template_No Images</vt:lpstr>
      <vt:lpstr>Teaming Agreements: Competitive Discriminator or Legal Liability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Responsibility Standards (FAR 9.104-1)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
  </dc:creator>
  <cp:lastModifiedBy>
  </cp:lastModifiedBy>
  <cp:revision>1</cp:revision>
  <dcterms:created xsi:type="dcterms:W3CDTF">2018-02-28T22:43:35.2633598Z</dcterms:created>
  <dcterms:modified xsi:type="dcterms:W3CDTF">2018-02-28T22:43:35.2633598Z</dcterms:modified>
</cp:coreProperties>
</file>