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77" r:id="rId3"/>
  </p:sldMasterIdLst>
  <p:notesMasterIdLst>
    <p:notesMasterId r:id="rId93"/>
  </p:notesMasterIdLst>
  <p:handoutMasterIdLst>
    <p:handoutMasterId r:id="rId94"/>
  </p:handoutMasterIdLst>
  <p:sldIdLst>
    <p:sldId id="256" r:id="rId4"/>
    <p:sldId id="418" r:id="rId5"/>
    <p:sldId id="257" r:id="rId6"/>
    <p:sldId id="447" r:id="rId7"/>
    <p:sldId id="487" r:id="rId8"/>
    <p:sldId id="381" r:id="rId9"/>
    <p:sldId id="332" r:id="rId10"/>
    <p:sldId id="450" r:id="rId11"/>
    <p:sldId id="488" r:id="rId12"/>
    <p:sldId id="489" r:id="rId13"/>
    <p:sldId id="544" r:id="rId14"/>
    <p:sldId id="545" r:id="rId15"/>
    <p:sldId id="546" r:id="rId16"/>
    <p:sldId id="547" r:id="rId17"/>
    <p:sldId id="491" r:id="rId18"/>
    <p:sldId id="548" r:id="rId19"/>
    <p:sldId id="270" r:id="rId20"/>
    <p:sldId id="492" r:id="rId21"/>
    <p:sldId id="452" r:id="rId22"/>
    <p:sldId id="465" r:id="rId23"/>
    <p:sldId id="523" r:id="rId24"/>
    <p:sldId id="524" r:id="rId25"/>
    <p:sldId id="525" r:id="rId26"/>
    <p:sldId id="526" r:id="rId27"/>
    <p:sldId id="527" r:id="rId28"/>
    <p:sldId id="514" r:id="rId29"/>
    <p:sldId id="515" r:id="rId30"/>
    <p:sldId id="517" r:id="rId31"/>
    <p:sldId id="528" r:id="rId32"/>
    <p:sldId id="529" r:id="rId33"/>
    <p:sldId id="530" r:id="rId34"/>
    <p:sldId id="520" r:id="rId35"/>
    <p:sldId id="531" r:id="rId36"/>
    <p:sldId id="521" r:id="rId37"/>
    <p:sldId id="522" r:id="rId38"/>
    <p:sldId id="532" r:id="rId39"/>
    <p:sldId id="493" r:id="rId40"/>
    <p:sldId id="494" r:id="rId41"/>
    <p:sldId id="495" r:id="rId42"/>
    <p:sldId id="496" r:id="rId43"/>
    <p:sldId id="497" r:id="rId44"/>
    <p:sldId id="498" r:id="rId45"/>
    <p:sldId id="499" r:id="rId46"/>
    <p:sldId id="500" r:id="rId47"/>
    <p:sldId id="501" r:id="rId48"/>
    <p:sldId id="502" r:id="rId49"/>
    <p:sldId id="503" r:id="rId50"/>
    <p:sldId id="504" r:id="rId51"/>
    <p:sldId id="505" r:id="rId52"/>
    <p:sldId id="506" r:id="rId53"/>
    <p:sldId id="507" r:id="rId54"/>
    <p:sldId id="508" r:id="rId55"/>
    <p:sldId id="509" r:id="rId56"/>
    <p:sldId id="510" r:id="rId57"/>
    <p:sldId id="511" r:id="rId58"/>
    <p:sldId id="512" r:id="rId59"/>
    <p:sldId id="513" r:id="rId60"/>
    <p:sldId id="258" r:id="rId61"/>
    <p:sldId id="259" r:id="rId62"/>
    <p:sldId id="476" r:id="rId63"/>
    <p:sldId id="543" r:id="rId64"/>
    <p:sldId id="533" r:id="rId65"/>
    <p:sldId id="535" r:id="rId66"/>
    <p:sldId id="536" r:id="rId67"/>
    <p:sldId id="534" r:id="rId68"/>
    <p:sldId id="539" r:id="rId69"/>
    <p:sldId id="540" r:id="rId70"/>
    <p:sldId id="537" r:id="rId71"/>
    <p:sldId id="541" r:id="rId72"/>
    <p:sldId id="538" r:id="rId73"/>
    <p:sldId id="542" r:id="rId74"/>
    <p:sldId id="552" r:id="rId75"/>
    <p:sldId id="553" r:id="rId76"/>
    <p:sldId id="554" r:id="rId77"/>
    <p:sldId id="555" r:id="rId78"/>
    <p:sldId id="426" r:id="rId79"/>
    <p:sldId id="477" r:id="rId80"/>
    <p:sldId id="478" r:id="rId81"/>
    <p:sldId id="550" r:id="rId82"/>
    <p:sldId id="549" r:id="rId83"/>
    <p:sldId id="479" r:id="rId84"/>
    <p:sldId id="551" r:id="rId85"/>
    <p:sldId id="464" r:id="rId86"/>
    <p:sldId id="483" r:id="rId87"/>
    <p:sldId id="556" r:id="rId88"/>
    <p:sldId id="557" r:id="rId89"/>
    <p:sldId id="558" r:id="rId90"/>
    <p:sldId id="559" r:id="rId91"/>
    <p:sldId id="331" r:id="rId92"/>
  </p:sldIdLst>
  <p:sldSz cx="9144000" cy="6858000" type="screen4x3"/>
  <p:notesSz cx="6985000" cy="9283700"/>
  <p:custDataLst>
    <p:tags r:id="rId9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748">
          <p15:clr>
            <a:srgbClr val="A4A3A4"/>
          </p15:clr>
        </p15:guide>
        <p15:guide id="4" orient="horz" pos="1213">
          <p15:clr>
            <a:srgbClr val="A4A3A4"/>
          </p15:clr>
        </p15:guide>
        <p15:guide id="5" orient="horz" pos="1047">
          <p15:clr>
            <a:srgbClr val="A4A3A4"/>
          </p15:clr>
        </p15:guide>
        <p15:guide id="6" orient="horz" pos="944">
          <p15:clr>
            <a:srgbClr val="A4A3A4"/>
          </p15:clr>
        </p15:guide>
        <p15:guide id="7" pos="2880">
          <p15:clr>
            <a:srgbClr val="A4A3A4"/>
          </p15:clr>
        </p15:guide>
        <p15:guide id="8" pos="287">
          <p15:clr>
            <a:srgbClr val="A4A3A4"/>
          </p15:clr>
        </p15:guide>
        <p15:guide id="9" pos="5472">
          <p15:clr>
            <a:srgbClr val="A4A3A4"/>
          </p15:clr>
        </p15:guide>
        <p15:guide id="10" pos="2995">
          <p15:clr>
            <a:srgbClr val="A4A3A4"/>
          </p15:clr>
        </p15:guide>
        <p15:guide id="11" pos="27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2F3"/>
    <a:srgbClr val="CCECFF"/>
    <a:srgbClr val="E7F1F9"/>
    <a:srgbClr val="CCFFCC"/>
    <a:srgbClr val="000000"/>
    <a:srgbClr val="E78745"/>
    <a:srgbClr val="00FF00"/>
    <a:srgbClr val="FFFFFF"/>
    <a:srgbClr val="CAE71D"/>
    <a:srgbClr val="DBD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5" autoAdjust="0"/>
    <p:restoredTop sz="94595" autoAdjust="0"/>
  </p:normalViewPr>
  <p:slideViewPr>
    <p:cSldViewPr snapToGrid="0" showGuides="1">
      <p:cViewPr varScale="1">
        <p:scale>
          <a:sx n="62" d="100"/>
          <a:sy n="62" d="100"/>
        </p:scale>
        <p:origin x="528" y="58"/>
      </p:cViewPr>
      <p:guideLst>
        <p:guide orient="horz" pos="2161"/>
        <p:guide orient="horz" pos="3929"/>
        <p:guide orient="horz" pos="748"/>
        <p:guide orient="horz" pos="1213"/>
        <p:guide orient="horz" pos="1047"/>
        <p:guide orient="horz" pos="944"/>
        <p:guide pos="2880"/>
        <p:guide pos="287"/>
        <p:guide pos="5472"/>
        <p:guide pos="2995"/>
        <p:guide pos="2765"/>
      </p:guideLst>
    </p:cSldViewPr>
  </p:slideViewPr>
  <p:outlineViewPr>
    <p:cViewPr>
      <p:scale>
        <a:sx n="33" d="100"/>
        <a:sy n="33" d="100"/>
      </p:scale>
      <p:origin x="0" y="81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tags" Target="tags/tag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348" y="0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>
              <a:defRPr sz="1200"/>
            </a:lvl1pPr>
          </a:lstStyle>
          <a:p>
            <a:fld id="{5EC678B4-DA5A-4060-B8FC-CCF6AA74FD19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95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348" y="8818595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>
              <a:defRPr sz="1200"/>
            </a:lvl1pPr>
          </a:lstStyle>
          <a:p>
            <a:fld id="{4B774CCA-6A89-4BBE-8013-7184DE7F3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8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23" tIns="46463" rIns="92923" bIns="464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23" tIns="46463" rIns="92923" bIns="46463" rtlCol="0"/>
          <a:lstStyle>
            <a:lvl1pPr algn="r">
              <a:defRPr sz="1200"/>
            </a:lvl1pPr>
          </a:lstStyle>
          <a:p>
            <a:fld id="{D11B58C4-30CB-47C3-A908-43A78A6909FC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3" tIns="46463" rIns="92923" bIns="464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23" tIns="46463" rIns="92923" bIns="464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23" tIns="46463" rIns="92923" bIns="464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23" tIns="46463" rIns="92923" bIns="46463" rtlCol="0" anchor="b"/>
          <a:lstStyle>
            <a:lvl1pPr algn="r">
              <a:defRPr sz="1200"/>
            </a:lvl1pPr>
          </a:lstStyle>
          <a:p>
            <a:fld id="{B29D79EE-C4C4-4933-BD77-7AC086FBA6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9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D79EE-C4C4-4933-BD77-7AC086FBA674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88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99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6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Just five sections, but textbooks of doctrine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Amended several times in recent years to expand liability – check the statute depending on what your case is; retroactivity issues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Note that penalties just went up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DOJ statistics on recoveries: (read from sheet)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40E6A-267A-4C91-8F1F-5F906859D51A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7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Just five sections, but textbooks of doctrine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Amended several times in recent years to expand liability – check the statute depending on what your case is; retroactivity issues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Note that penalties just went up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DOJ statistics on recoveries: (read from sheet)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40E6A-267A-4C91-8F1F-5F906859D51A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3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Just five sections, but textbooks of doctrine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Amended several times in recent years to expand liability – check the statute depending on what your case is; retroactivity issues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Note that penalties just went up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DOJ statistics on recoveries: (read from sheet)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40E6A-267A-4C91-8F1F-5F906859D51A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4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Just five sections, but textbooks of doctrine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Amended several times in recent years to expand liability – check the statute depending on what your case is; retroactivity issues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Note that penalties just went up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DOJ statistics on recoveries: (read from sheet)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40E6A-267A-4C91-8F1F-5F906859D51A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17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Examples of goods and services: airplanes, medical care, software, prescription drugs, helmets,</a:t>
            </a:r>
            <a:r>
              <a:rPr lang="en-US" baseline="0" dirty="0" smtClean="0"/>
              <a:t> accounting services, etc.</a:t>
            </a:r>
            <a:endParaRPr lang="en-US" dirty="0" smtClean="0"/>
          </a:p>
          <a:p>
            <a:pPr lvl="2"/>
            <a:r>
              <a:rPr lang="en-US" dirty="0" smtClean="0"/>
              <a:t>Examples of other requirements: program eligibility requirements, licensing requirements, Made in America rules, compliance with the antikickback statute, compliance with the Stark law, compliance with eligibility</a:t>
            </a:r>
            <a:r>
              <a:rPr lang="en-US" baseline="0" dirty="0" smtClean="0"/>
              <a:t> or preference rules like 8(a) or HUBZone or veteran-owned businesses, and so on.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40E6A-267A-4C91-8F1F-5F906859D51A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33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Examples of goods and services: airplanes, medical care, software, prescription drugs, helmets,</a:t>
            </a:r>
            <a:r>
              <a:rPr lang="en-US" baseline="0" dirty="0" smtClean="0"/>
              <a:t> accounting services, etc.</a:t>
            </a:r>
            <a:endParaRPr lang="en-US" dirty="0" smtClean="0"/>
          </a:p>
          <a:p>
            <a:pPr lvl="2"/>
            <a:r>
              <a:rPr lang="en-US" dirty="0" smtClean="0"/>
              <a:t>Examples of other requirements: program eligibility requirements, licensing requirements, Made in America rules, compliance with the antikickback statute, compliance with the Stark law, compliance with eligibility</a:t>
            </a:r>
            <a:r>
              <a:rPr lang="en-US" baseline="0" dirty="0" smtClean="0"/>
              <a:t> or preference rules like 8(a) or HUBZone or veteran-owned businesses, and so on.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40E6A-267A-4C91-8F1F-5F906859D51A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60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46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7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oleObject" Target="../embeddings/oleObject12.bin"/><Relationship Id="rId2" Type="http://schemas.openxmlformats.org/officeDocument/2006/relationships/tags" Target="../tags/tag3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5.vml"/><Relationship Id="rId6" Type="http://schemas.openxmlformats.org/officeDocument/2006/relationships/tags" Target="../tags/tag39.xml"/><Relationship Id="rId11" Type="http://schemas.openxmlformats.org/officeDocument/2006/relationships/image" Target="../media/image3.png"/><Relationship Id="rId5" Type="http://schemas.openxmlformats.org/officeDocument/2006/relationships/tags" Target="../tags/tag38.xml"/><Relationship Id="rId10" Type="http://schemas.openxmlformats.org/officeDocument/2006/relationships/image" Target="../media/image2.jpeg"/><Relationship Id="rId4" Type="http://schemas.openxmlformats.org/officeDocument/2006/relationships/tags" Target="../tags/tag37.xml"/><Relationship Id="rId9" Type="http://schemas.openxmlformats.org/officeDocument/2006/relationships/oleObject" Target="../embeddings/oleObject15.bin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16.v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4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7.v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5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8.v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2.jpe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>
          <a:xfrm>
            <a:off x="0" y="5921376"/>
            <a:ext cx="9144000" cy="200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H&amp;K-PPT-FINAL-0610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0" cstate="print"/>
          <a:srcRect l="888" t="888"/>
          <a:stretch>
            <a:fillRect/>
          </a:stretch>
        </p:blipFill>
        <p:spPr>
          <a:xfrm>
            <a:off x="0" y="914399"/>
            <a:ext cx="9144000" cy="5006977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 userDrawn="1">
            <p:custDataLst>
              <p:tags r:id="rId5"/>
            </p:custDataLst>
          </p:nvPr>
        </p:nvSpPr>
        <p:spPr>
          <a:xfrm>
            <a:off x="0" y="862189"/>
            <a:ext cx="9144000" cy="52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468313" y="1341439"/>
            <a:ext cx="8207375" cy="2324099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68313" y="3667125"/>
            <a:ext cx="8207375" cy="409947"/>
          </a:xfrm>
        </p:spPr>
        <p:txBody>
          <a:bodyPr vert="horz" lIns="0" tIns="45720" rIns="0" bIns="45720" rtlCol="0">
            <a:normAutofit/>
          </a:bodyPr>
          <a:lstStyle>
            <a:lvl1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077072"/>
            <a:ext cx="8207375" cy="560387"/>
          </a:xfrm>
        </p:spPr>
        <p:txBody>
          <a:bodyPr vert="horz" lIns="0" tIns="45720" rIns="0" bIns="45720" rtlCol="0">
            <a:normAutofit/>
          </a:bodyPr>
          <a:lstStyle>
            <a:lvl1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1600" b="1" i="1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</a:lstStyle>
          <a:p>
            <a:r>
              <a:rPr lang="en-US" dirty="0" smtClean="0"/>
              <a:t>Location, Date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637459"/>
            <a:ext cx="8207375" cy="560387"/>
          </a:xfrm>
        </p:spPr>
        <p:txBody>
          <a:bodyPr vert="horz" lIns="0" tIns="45720" rIns="0" bIns="45720" rtlCol="0">
            <a:normAutofit/>
          </a:bodyPr>
          <a:lstStyle>
            <a:lvl1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16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</a:lstStyle>
          <a:p>
            <a:r>
              <a:rPr lang="en-US" dirty="0" smtClean="0"/>
              <a:t>Presenter(s)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6657975" y="73199"/>
            <a:ext cx="2009750" cy="7032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Client’s logo</a:t>
            </a:r>
            <a:endParaRPr lang="en-US" dirty="0"/>
          </a:p>
        </p:txBody>
      </p:sp>
      <p:pic>
        <p:nvPicPr>
          <p:cNvPr id="1028" name="Picture 4" descr="NCMA - National Contract Management Association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6887" y="6115987"/>
            <a:ext cx="1217112" cy="7420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>
          <a:xfrm>
            <a:off x="0" y="5921376"/>
            <a:ext cx="9144000" cy="200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H&amp;K-PPT-FINAL-0610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 l="888" t="888"/>
          <a:stretch>
            <a:fillRect/>
          </a:stretch>
        </p:blipFill>
        <p:spPr>
          <a:xfrm>
            <a:off x="0" y="914399"/>
            <a:ext cx="9144000" cy="5006977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 userDrawn="1">
            <p:custDataLst>
              <p:tags r:id="rId5"/>
            </p:custDataLst>
          </p:nvPr>
        </p:nvSpPr>
        <p:spPr>
          <a:xfrm>
            <a:off x="0" y="862189"/>
            <a:ext cx="9144000" cy="52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4752975" y="1341439"/>
            <a:ext cx="3922713" cy="2324099"/>
          </a:xfrm>
        </p:spPr>
        <p:txBody>
          <a:bodyPr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Type Name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752975" y="3886200"/>
            <a:ext cx="3922713" cy="1847850"/>
          </a:xfrm>
        </p:spPr>
        <p:txBody>
          <a:bodyPr vert="horz" wrap="square" lIns="0" tIns="45720" rIns="0" bIns="4572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000" b="1" i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Address</a:t>
            </a:r>
            <a:br>
              <a:rPr lang="en-US" dirty="0" smtClean="0"/>
            </a:br>
            <a:r>
              <a:rPr lang="en-US" dirty="0" smtClean="0"/>
              <a:t> City,  State, Zip</a:t>
            </a:r>
            <a:br>
              <a:rPr lang="en-US" dirty="0" smtClean="0"/>
            </a:br>
            <a:r>
              <a:rPr lang="en-US" dirty="0" smtClean="0"/>
              <a:t>Phone</a:t>
            </a:r>
            <a:br>
              <a:rPr lang="en-US" dirty="0" smtClean="0"/>
            </a:br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3886200"/>
            <a:ext cx="3922713" cy="1847850"/>
          </a:xfrm>
        </p:spPr>
        <p:txBody>
          <a:bodyPr vert="horz" wrap="square" lIns="0" tIns="45720" rIns="0" bIns="4572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000" b="1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Address</a:t>
            </a:r>
            <a:br>
              <a:rPr lang="en-US" dirty="0" smtClean="0"/>
            </a:br>
            <a:r>
              <a:rPr lang="en-US" dirty="0" smtClean="0"/>
              <a:t> City,  State, Zip</a:t>
            </a:r>
            <a:br>
              <a:rPr lang="en-US" dirty="0" smtClean="0"/>
            </a:br>
            <a:r>
              <a:rPr lang="en-US" dirty="0" smtClean="0"/>
              <a:t>Phone </a:t>
            </a:r>
            <a:br>
              <a:rPr lang="en-US" dirty="0" smtClean="0"/>
            </a:br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341439"/>
            <a:ext cx="3922712" cy="2324099"/>
          </a:xfrm>
        </p:spPr>
        <p:txBody>
          <a:bodyPr vert="horz" lIns="0" tIns="45720" rIns="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Type Name Here</a:t>
            </a:r>
            <a:endParaRPr lang="en-US" dirty="0"/>
          </a:p>
        </p:txBody>
      </p:sp>
      <p:sp>
        <p:nvSpPr>
          <p:cNvPr id="12" name="Content Placeholder 5"/>
          <p:cNvSpPr txBox="1">
            <a:spLocks/>
          </p:cNvSpPr>
          <p:nvPr userDrawn="1"/>
        </p:nvSpPr>
        <p:spPr>
          <a:xfrm>
            <a:off x="9289143" y="1646069"/>
            <a:ext cx="2551473" cy="4591217"/>
          </a:xfrm>
          <a:prstGeom prst="roundRect">
            <a:avLst/>
          </a:prstGeom>
          <a:solidFill>
            <a:schemeClr val="bg2"/>
          </a:solidFill>
        </p:spPr>
        <p:txBody>
          <a:bodyPr lIns="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always enter your data in the right-hand box first. If there is only one presenter, please use this box.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entering your details, please use the following format: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1: Address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2:  City, State, Zip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3:  Phone (xxx.xxx.xxxx)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4: Email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comment will not be appear on print-outs nor in slideshow mode)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66765" y="6611937"/>
            <a:ext cx="956452" cy="2460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CB19-7E9A-4195-BE0B-E46736A14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4" descr="NCMA - National Contract Management Associati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6888" y="6115988"/>
            <a:ext cx="1217112" cy="742012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3133725"/>
            <a:ext cx="5286375" cy="914400"/>
          </a:xfrm>
        </p:spPr>
        <p:txBody>
          <a:bodyPr>
            <a:normAutofit/>
          </a:bodyPr>
          <a:lstStyle>
            <a:lvl1pPr>
              <a:def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5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03792"/>
            <a:ext cx="7781924" cy="53915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189038"/>
            <a:ext cx="7781924" cy="498316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buFont typeface="Arial" pitchFamily="34" charset="0"/>
              <a:buChar char="»"/>
              <a:defRPr sz="18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buClr>
                <a:srgbClr val="00A9E0"/>
              </a:buClr>
              <a:buFont typeface="Arial" pitchFamily="34" charset="0"/>
              <a:buChar char="˗"/>
              <a:defRPr sz="1600">
                <a:solidFill>
                  <a:srgbClr val="000000"/>
                </a:solidFill>
              </a:defRPr>
            </a:lvl3pPr>
            <a:lvl4pPr>
              <a:buClr>
                <a:srgbClr val="00A9E0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>
              <a:buClr>
                <a:srgbClr val="00A9E0"/>
              </a:buClr>
              <a:buFont typeface="Wingdings" pitchFamily="2" charset="2"/>
              <a:buChar char="§"/>
              <a:defRPr sz="1200">
                <a:solidFill>
                  <a:srgbClr val="000000"/>
                </a:solidFill>
              </a:defRPr>
            </a:lvl5pPr>
            <a:lvl6pPr marL="1371600" indent="-282575">
              <a:buClr>
                <a:srgbClr val="00A9E0"/>
              </a:buClr>
              <a:buFont typeface="Courier New" pitchFamily="49" charset="0"/>
              <a:buChar char="o"/>
              <a:defRPr sz="1000">
                <a:solidFill>
                  <a:srgbClr val="000000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 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3554134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3133725"/>
            <a:ext cx="5286375" cy="914400"/>
          </a:xfrm>
        </p:spPr>
        <p:txBody>
          <a:bodyPr>
            <a:normAutofit/>
          </a:bodyPr>
          <a:lstStyle>
            <a:lvl1pPr>
              <a:def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5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3133725"/>
            <a:ext cx="5286375" cy="914400"/>
          </a:xfrm>
        </p:spPr>
        <p:txBody>
          <a:bodyPr>
            <a:normAutofit/>
          </a:bodyPr>
          <a:lstStyle>
            <a:lvl1pPr>
              <a:def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46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3133725"/>
            <a:ext cx="5286375" cy="914400"/>
          </a:xfrm>
        </p:spPr>
        <p:txBody>
          <a:bodyPr>
            <a:normAutofit/>
          </a:bodyPr>
          <a:lstStyle>
            <a:lvl1pPr>
              <a:def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2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3133725"/>
            <a:ext cx="5286375" cy="914400"/>
          </a:xfrm>
        </p:spPr>
        <p:txBody>
          <a:bodyPr>
            <a:normAutofit/>
          </a:bodyPr>
          <a:lstStyle>
            <a:lvl1pPr>
              <a:def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0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3133725"/>
            <a:ext cx="5286375" cy="914400"/>
          </a:xfrm>
        </p:spPr>
        <p:txBody>
          <a:bodyPr>
            <a:normAutofit/>
          </a:bodyPr>
          <a:lstStyle>
            <a:lvl1pPr>
              <a:def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2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3133725"/>
            <a:ext cx="5286375" cy="914400"/>
          </a:xfrm>
        </p:spPr>
        <p:txBody>
          <a:bodyPr>
            <a:normAutofit/>
          </a:bodyPr>
          <a:lstStyle>
            <a:lvl1pPr>
              <a:def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1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1988"/>
            <a:ext cx="8229600" cy="4305299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9237" y="6446840"/>
            <a:ext cx="956452" cy="246063"/>
          </a:xfrm>
        </p:spPr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496815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4" descr="NCMA - National Contract Management Associati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0682" y="6163457"/>
            <a:ext cx="1139250" cy="69454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338060" y="2505074"/>
            <a:ext cx="5805940" cy="11604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450995" y="3705225"/>
            <a:ext cx="5805940" cy="4099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14400" y="6464528"/>
            <a:ext cx="7772400" cy="21544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sz="800" dirty="0" smtClean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Copyright © 2015 Holland &amp; Knight LLP.  All Rights Reserved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60520" y="4181847"/>
            <a:ext cx="5805940" cy="5603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1600" b="1" i="1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</a:lstStyle>
          <a:p>
            <a:r>
              <a:rPr lang="en-US" dirty="0" smtClean="0"/>
              <a:t>Location, Date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6791325" y="330374"/>
            <a:ext cx="1909845" cy="7032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Client’s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62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ith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03792"/>
            <a:ext cx="7781924" cy="53915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877440"/>
            <a:ext cx="7781924" cy="4382311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buFont typeface="Arial" pitchFamily="34" charset="0"/>
              <a:buChar char="»"/>
              <a:defRPr sz="18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buClr>
                <a:srgbClr val="00A9E0"/>
              </a:buClr>
              <a:buFont typeface="Arial" pitchFamily="34" charset="0"/>
              <a:buChar char="˗"/>
              <a:defRPr sz="1600">
                <a:solidFill>
                  <a:srgbClr val="000000"/>
                </a:solidFill>
              </a:defRPr>
            </a:lvl3pPr>
            <a:lvl4pPr>
              <a:buClr>
                <a:srgbClr val="00A9E0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>
              <a:buClr>
                <a:srgbClr val="00A9E0"/>
              </a:buClr>
              <a:buFont typeface="Wingdings" pitchFamily="2" charset="2"/>
              <a:buChar char="§"/>
              <a:defRPr sz="1200">
                <a:solidFill>
                  <a:srgbClr val="000000"/>
                </a:solidFill>
              </a:defRPr>
            </a:lvl5pPr>
            <a:lvl6pPr marL="1371600" indent="-282575">
              <a:buClr>
                <a:srgbClr val="00A9E0"/>
              </a:buClr>
              <a:buFont typeface="Courier New" pitchFamily="49" charset="0"/>
              <a:buChar char="o"/>
              <a:defRPr sz="1000">
                <a:solidFill>
                  <a:srgbClr val="000000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 Add source or notes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91905" y="1173804"/>
            <a:ext cx="7781924" cy="3437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buFontTx/>
              <a:buNone/>
              <a:defRPr sz="2000" b="1" baseline="0">
                <a:solidFill>
                  <a:srgbClr val="002776"/>
                </a:solidFill>
                <a:latin typeface="+mj-lt"/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buClr>
                <a:srgbClr val="00A9E0"/>
              </a:buClr>
              <a:buFont typeface="Arial" pitchFamily="34" charset="0"/>
              <a:buChar char="˗"/>
              <a:defRPr sz="1600">
                <a:solidFill>
                  <a:srgbClr val="000000"/>
                </a:solidFill>
              </a:defRPr>
            </a:lvl3pPr>
            <a:lvl4pPr>
              <a:buClr>
                <a:srgbClr val="00A9E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>
              <a:buClr>
                <a:srgbClr val="00A9E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5pPr>
            <a:lvl6pPr marL="1371600" indent="-282575">
              <a:buClr>
                <a:srgbClr val="00A9E0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6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98390" y="1530485"/>
            <a:ext cx="7781924" cy="3437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buFontTx/>
              <a:buNone/>
              <a:defRPr sz="1800" b="0" baseline="0">
                <a:solidFill>
                  <a:srgbClr val="002776"/>
                </a:solidFill>
                <a:latin typeface="+mj-lt"/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buClr>
                <a:srgbClr val="00A9E0"/>
              </a:buClr>
              <a:buFont typeface="Arial" pitchFamily="34" charset="0"/>
              <a:buChar char="˗"/>
              <a:defRPr sz="1600">
                <a:solidFill>
                  <a:srgbClr val="000000"/>
                </a:solidFill>
              </a:defRPr>
            </a:lvl3pPr>
            <a:lvl4pPr>
              <a:buClr>
                <a:srgbClr val="00A9E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>
              <a:buClr>
                <a:srgbClr val="00A9E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5pPr>
            <a:lvl6pPr marL="1371600" indent="-282575">
              <a:buClr>
                <a:srgbClr val="00A9E0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6pPr>
          </a:lstStyle>
          <a:p>
            <a:pPr lvl="0"/>
            <a:r>
              <a:rPr lang="en-US" dirty="0" smtClean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2929392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03792"/>
            <a:ext cx="7781924" cy="53915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189038"/>
            <a:ext cx="7781924" cy="498316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buFont typeface="Arial" pitchFamily="34" charset="0"/>
              <a:buChar char="»"/>
              <a:defRPr sz="18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buClr>
                <a:srgbClr val="00A9E0"/>
              </a:buClr>
              <a:buFont typeface="Arial" pitchFamily="34" charset="0"/>
              <a:buChar char="˗"/>
              <a:defRPr sz="1600">
                <a:solidFill>
                  <a:srgbClr val="000000"/>
                </a:solidFill>
              </a:defRPr>
            </a:lvl3pPr>
            <a:lvl4pPr>
              <a:buClr>
                <a:srgbClr val="00A9E0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>
              <a:buClr>
                <a:srgbClr val="00A9E0"/>
              </a:buClr>
              <a:buFont typeface="Wingdings" pitchFamily="2" charset="2"/>
              <a:buChar char="§"/>
              <a:defRPr sz="1200">
                <a:solidFill>
                  <a:srgbClr val="000000"/>
                </a:solidFill>
              </a:defRPr>
            </a:lvl5pPr>
            <a:lvl6pPr marL="1371600" indent="-282575">
              <a:buClr>
                <a:srgbClr val="00A9E0"/>
              </a:buClr>
              <a:buFont typeface="Courier New" pitchFamily="49" charset="0"/>
              <a:buChar char="o"/>
              <a:defRPr sz="1000">
                <a:solidFill>
                  <a:srgbClr val="000000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 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1992665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03793"/>
            <a:ext cx="7791450" cy="5391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4875" y="1931988"/>
            <a:ext cx="366712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buFont typeface="Arial" pitchFamily="34" charset="0"/>
              <a:buChar char="˗"/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1189038"/>
            <a:ext cx="779145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95350" y="1496815"/>
            <a:ext cx="779145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5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6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733925" y="1931988"/>
            <a:ext cx="366712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buFont typeface="Arial" pitchFamily="34" charset="0"/>
              <a:buChar char="˗"/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6109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184742"/>
            <a:ext cx="7791450" cy="5582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95350" y="1189038"/>
            <a:ext cx="779145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4875" y="1931988"/>
            <a:ext cx="372427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defRPr/>
            </a:lvl1pPr>
            <a:lvl3pPr>
              <a:buFont typeface="Arial" pitchFamily="34" charset="0"/>
              <a:buChar char="˗"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04876" y="1496815"/>
            <a:ext cx="3724273" cy="435173"/>
          </a:xfrm>
          <a:prstGeom prst="rect">
            <a:avLst/>
          </a:prstGeom>
        </p:spPr>
        <p:txBody>
          <a:bodyPr anchor="b">
            <a:noAutofit/>
          </a:bodyPr>
          <a:lstStyle>
            <a:lvl1pPr marL="233363" indent="-233363">
              <a:buClr>
                <a:srgbClr val="00A9E0"/>
              </a:buClr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3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4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953000" y="1931989"/>
            <a:ext cx="372427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defRPr/>
            </a:lvl1pPr>
            <a:lvl3pPr>
              <a:buFont typeface="Arial" pitchFamily="34" charset="0"/>
              <a:buChar char="˗"/>
              <a:defRPr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953001" y="1496815"/>
            <a:ext cx="3724273" cy="435173"/>
          </a:xfrm>
          <a:prstGeom prst="rect">
            <a:avLst/>
          </a:prstGeom>
        </p:spPr>
        <p:txBody>
          <a:bodyPr anchor="b">
            <a:noAutofit/>
          </a:bodyPr>
          <a:lstStyle>
            <a:lvl1pPr marL="233363" indent="-233363">
              <a:buClr>
                <a:srgbClr val="00A9E0"/>
              </a:buCl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4094090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Represenative Enga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876801" y="1009650"/>
            <a:ext cx="4267200" cy="5848350"/>
          </a:xfrm>
          <a:prstGeom prst="rect">
            <a:avLst/>
          </a:prstGeom>
          <a:solidFill>
            <a:srgbClr val="A0CFE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184742"/>
            <a:ext cx="7791450" cy="5582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95350" y="1189038"/>
            <a:ext cx="779145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4875" y="1931988"/>
            <a:ext cx="372427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buFont typeface="Arial" pitchFamily="34" charset="0"/>
              <a:buChar char="˗"/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04876" y="1496815"/>
            <a:ext cx="3724273" cy="435173"/>
          </a:xfrm>
          <a:prstGeom prst="rect">
            <a:avLst/>
          </a:prstGeom>
        </p:spPr>
        <p:txBody>
          <a:bodyPr anchor="b">
            <a:noAutofit/>
          </a:bodyPr>
          <a:lstStyle>
            <a:lvl1pPr marL="233363" indent="-233363">
              <a:buClr>
                <a:srgbClr val="00A9E0"/>
              </a:buClr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3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4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953000" y="1931989"/>
            <a:ext cx="372427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buFont typeface="Arial" pitchFamily="34" charset="0"/>
              <a:buChar char="˗"/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953001" y="1496815"/>
            <a:ext cx="3724273" cy="435173"/>
          </a:xfrm>
          <a:prstGeom prst="rect">
            <a:avLst/>
          </a:prstGeom>
        </p:spPr>
        <p:txBody>
          <a:bodyPr anchor="b">
            <a:noAutofit/>
          </a:bodyPr>
          <a:lstStyle>
            <a:lvl1pPr marL="233363" indent="-233363">
              <a:buClr>
                <a:srgbClr val="00A9E0"/>
              </a:buClr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2098705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184741"/>
            <a:ext cx="8229600" cy="5582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4875" y="1665288"/>
            <a:ext cx="3922713" cy="4497387"/>
          </a:xfrm>
          <a:prstGeom prst="rect">
            <a:avLst/>
          </a:prstGeom>
        </p:spPr>
        <p:txBody>
          <a:bodyPr/>
          <a:lstStyle>
            <a:lvl1pPr marL="233363" indent="-233363">
              <a:buClr>
                <a:srgbClr val="00A9E0"/>
              </a:buCl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buFont typeface="Arial" pitchFamily="34" charset="0"/>
              <a:buChar char="˗"/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62524" y="1674813"/>
            <a:ext cx="3848101" cy="447833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04875" y="1189038"/>
            <a:ext cx="822960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 userDrawn="1"/>
        </p:nvSpPr>
        <p:spPr>
          <a:xfrm>
            <a:off x="9289143" y="1646069"/>
            <a:ext cx="2551473" cy="4591217"/>
          </a:xfrm>
          <a:prstGeom prst="roundRect">
            <a:avLst/>
          </a:prstGeom>
          <a:solidFill>
            <a:schemeClr val="bg2"/>
          </a:solidFill>
        </p:spPr>
        <p:txBody>
          <a:bodyPr lIns="36000" rIns="3600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Only photos that we have copyright permission can be used in PowerPoint.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300" dirty="0" smtClean="0">
              <a:solidFill>
                <a:srgbClr val="002776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DO NOT use photos off of Google or any photo sites without legally purchasing the image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300" dirty="0" smtClean="0">
              <a:solidFill>
                <a:srgbClr val="002776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100" i="1" dirty="0" smtClean="0">
                <a:solidFill>
                  <a:srgbClr val="002776"/>
                </a:solidFill>
              </a:rPr>
              <a:t>(this comment will not be appear on print-outs nor in slideshow mode)</a:t>
            </a:r>
            <a:endParaRPr lang="en-US" sz="1100" i="1" dirty="0">
              <a:solidFill>
                <a:srgbClr val="002776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188034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194266"/>
            <a:ext cx="7781925" cy="5582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 Slide Sample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23925" y="1657350"/>
            <a:ext cx="1810997" cy="215265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</a:t>
            </a:r>
            <a:br>
              <a:rPr lang="en-US" dirty="0" smtClean="0"/>
            </a:br>
            <a:r>
              <a:rPr lang="en-US" dirty="0" smtClean="0"/>
              <a:t>Photo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23925" y="1189038"/>
            <a:ext cx="7809053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Name Here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4454393"/>
            <a:ext cx="1855812" cy="1659069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 </a:t>
            </a:r>
            <a:br>
              <a:rPr lang="en-US" dirty="0" smtClean="0"/>
            </a:br>
            <a:r>
              <a:rPr lang="en-US" dirty="0" smtClean="0"/>
              <a:t>Email </a:t>
            </a:r>
            <a:br>
              <a:rPr lang="en-US" dirty="0" smtClean="0"/>
            </a:br>
            <a:r>
              <a:rPr lang="en-US" dirty="0" smtClean="0"/>
              <a:t>City, State</a:t>
            </a:r>
            <a:endParaRPr lang="en-US" dirty="0"/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2791732" y="4203552"/>
            <a:ext cx="2551473" cy="1965822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144000" rIns="36000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1: Name (bold)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2:  Title (bold)</a:t>
            </a:r>
            <a:br>
              <a:rPr lang="en-US" sz="1300" dirty="0" smtClean="0">
                <a:solidFill>
                  <a:srgbClr val="002776"/>
                </a:solidFill>
              </a:rPr>
            </a:br>
            <a:r>
              <a:rPr lang="en-US" sz="1300" dirty="0" smtClean="0">
                <a:solidFill>
                  <a:srgbClr val="002776"/>
                </a:solidFill>
              </a:rPr>
              <a:t>Line 3:  (blank)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4: Phone number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5: Email address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6: City, State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2791732" y="1812842"/>
            <a:ext cx="2551473" cy="163846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144000" rIns="36000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Please include a black &amp; white picture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height = 230px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width = 200px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22502" y="1665288"/>
            <a:ext cx="5807174" cy="26146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pPr lvl="0"/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95599" y="4769512"/>
            <a:ext cx="1857375" cy="1343950"/>
          </a:xfrm>
          <a:prstGeom prst="rect">
            <a:avLst/>
          </a:prstGeo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848225" y="4769512"/>
            <a:ext cx="1857375" cy="1343950"/>
          </a:xfrm>
          <a:prstGeom prst="rect">
            <a:avLst/>
          </a:prstGeo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None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00850" y="4769512"/>
            <a:ext cx="1857375" cy="1343950"/>
          </a:xfrm>
          <a:prstGeom prst="rect">
            <a:avLst/>
          </a:prstGeo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None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2895600" y="4473444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dirty="0" smtClean="0">
                <a:solidFill>
                  <a:srgbClr val="002776"/>
                </a:solidFill>
              </a:rPr>
              <a:t>Practice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848225" y="4473444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dirty="0" smtClean="0">
                <a:solidFill>
                  <a:srgbClr val="002776"/>
                </a:solidFill>
              </a:rPr>
              <a:t>Education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6800850" y="4473444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dirty="0" smtClean="0">
                <a:solidFill>
                  <a:srgbClr val="002776"/>
                </a:solidFill>
              </a:rPr>
              <a:t>Bar Admission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 flipH="1" flipV="1">
            <a:off x="3934886" y="5246955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 flipH="1" flipV="1">
            <a:off x="5887512" y="5246956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5400000" flipH="1" flipV="1">
            <a:off x="1975816" y="5246955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 flipV="1">
            <a:off x="904875" y="4391025"/>
            <a:ext cx="7915277" cy="155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74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3133725"/>
            <a:ext cx="5286375" cy="914400"/>
          </a:xfrm>
        </p:spPr>
        <p:txBody>
          <a:bodyPr>
            <a:normAutofit/>
          </a:bodyPr>
          <a:lstStyle>
            <a:lvl1pPr>
              <a:def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90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3162300"/>
            <a:ext cx="4419600" cy="876300"/>
          </a:xfrm>
        </p:spPr>
        <p:txBody>
          <a:bodyPr>
            <a:normAutofit/>
          </a:bodyPr>
          <a:lstStyle>
            <a:lvl1pPr>
              <a:def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51" y="1223762"/>
            <a:ext cx="8229600" cy="50482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6261104"/>
            <a:ext cx="5137150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194267"/>
            <a:ext cx="7791450" cy="5582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04875" y="1598613"/>
            <a:ext cx="372427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buFont typeface="Arial" pitchFamily="34" charset="0"/>
              <a:buChar char="»"/>
              <a:def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dirty="0" smtClean="0"/>
              <a:t>Type Name Here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Address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City, State, Zip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Phone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Email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3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4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53000" y="1598614"/>
            <a:ext cx="372427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buFont typeface="Arial" pitchFamily="34" charset="0"/>
              <a:buChar char="»"/>
              <a:def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dirty="0" smtClean="0"/>
              <a:t>Type Name Here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Address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City, State, Zip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Phone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Email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4212595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03792"/>
            <a:ext cx="7781924" cy="53915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189038"/>
            <a:ext cx="7781924" cy="498316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Font typeface="Arial" pitchFamily="34" charset="0"/>
              <a:buChar char="»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1802074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>
          <a:xfrm>
            <a:off x="0" y="5921376"/>
            <a:ext cx="9144000" cy="200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H&amp;K-PPT-FINAL-0610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0" cstate="print"/>
          <a:srcRect l="888" t="888"/>
          <a:stretch>
            <a:fillRect/>
          </a:stretch>
        </p:blipFill>
        <p:spPr>
          <a:xfrm>
            <a:off x="0" y="914399"/>
            <a:ext cx="9144000" cy="5006977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 userDrawn="1">
            <p:custDataLst>
              <p:tags r:id="rId5"/>
            </p:custDataLst>
          </p:nvPr>
        </p:nvSpPr>
        <p:spPr>
          <a:xfrm>
            <a:off x="0" y="862189"/>
            <a:ext cx="9144000" cy="52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468313" y="1341439"/>
            <a:ext cx="8207375" cy="2324099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68313" y="3667125"/>
            <a:ext cx="8207375" cy="409947"/>
          </a:xfrm>
        </p:spPr>
        <p:txBody>
          <a:bodyPr vert="horz" lIns="0" tIns="45720" rIns="0" bIns="45720" rtlCol="0">
            <a:normAutofit/>
          </a:bodyPr>
          <a:lstStyle>
            <a:lvl1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077072"/>
            <a:ext cx="8207375" cy="560387"/>
          </a:xfrm>
        </p:spPr>
        <p:txBody>
          <a:bodyPr vert="horz" lIns="0" tIns="45720" rIns="0" bIns="45720" rtlCol="0">
            <a:normAutofit/>
          </a:bodyPr>
          <a:lstStyle>
            <a:lvl1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1600" b="1" i="1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</a:lstStyle>
          <a:p>
            <a:r>
              <a:rPr lang="en-US" dirty="0" smtClean="0"/>
              <a:t>Location, Date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637459"/>
            <a:ext cx="8207375" cy="560387"/>
          </a:xfrm>
        </p:spPr>
        <p:txBody>
          <a:bodyPr vert="horz" lIns="0" tIns="45720" rIns="0" bIns="45720" rtlCol="0">
            <a:normAutofit/>
          </a:bodyPr>
          <a:lstStyle>
            <a:lvl1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16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</a:lstStyle>
          <a:p>
            <a:r>
              <a:rPr lang="en-US" dirty="0" smtClean="0"/>
              <a:t>Presenter(s)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6657975" y="73199"/>
            <a:ext cx="2009750" cy="7032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Client’s logo</a:t>
            </a:r>
            <a:endParaRPr lang="en-US" dirty="0"/>
          </a:p>
        </p:txBody>
      </p:sp>
      <p:pic>
        <p:nvPicPr>
          <p:cNvPr id="1028" name="Picture 4" descr="NCMA - National Contract Management Association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6887" y="6115987"/>
            <a:ext cx="1217112" cy="742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429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1988"/>
            <a:ext cx="8229600" cy="4305299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9237" y="6446840"/>
            <a:ext cx="956452" cy="246063"/>
          </a:xfrm>
        </p:spPr>
        <p:txBody>
          <a:bodyPr/>
          <a:lstStyle/>
          <a:p>
            <a:fld id="{E91CA0B9-F148-4D36-99AA-F3695E16ED27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496815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5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6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pic>
        <p:nvPicPr>
          <p:cNvPr id="20" name="Picture 4" descr="NCMA - National Contract Management Associati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0682" y="6163457"/>
            <a:ext cx="1139250" cy="694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3120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51" y="1223762"/>
            <a:ext cx="8229600" cy="50482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6261104"/>
            <a:ext cx="5137150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13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31988"/>
            <a:ext cx="3911601" cy="430529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1688" y="1931988"/>
            <a:ext cx="3924000" cy="430529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6261104"/>
            <a:ext cx="5137150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496815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5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6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96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468563" y="6261104"/>
            <a:ext cx="5137150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31988"/>
            <a:ext cx="3922713" cy="430529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1688" y="1931988"/>
            <a:ext cx="3924000" cy="430529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496815"/>
            <a:ext cx="3922713" cy="435173"/>
          </a:xfrm>
        </p:spPr>
        <p:txBody>
          <a:bodyPr anchor="b">
            <a:noAutofit/>
          </a:bodyPr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51688" y="1496815"/>
            <a:ext cx="3924000" cy="435173"/>
          </a:xfrm>
        </p:spPr>
        <p:txBody>
          <a:bodyPr anchor="b">
            <a:noAutofit/>
          </a:bodyPr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3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4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79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65288"/>
            <a:ext cx="3922713" cy="45719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52974" y="1665288"/>
            <a:ext cx="3922713" cy="4571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6261104"/>
            <a:ext cx="5137150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 userDrawn="1"/>
        </p:nvSpPr>
        <p:spPr>
          <a:xfrm>
            <a:off x="9289143" y="1646069"/>
            <a:ext cx="2551473" cy="4591217"/>
          </a:xfrm>
          <a:prstGeom prst="roundRect">
            <a:avLst/>
          </a:prstGeom>
          <a:solidFill>
            <a:schemeClr val="bg2"/>
          </a:solidFill>
        </p:spPr>
        <p:txBody>
          <a:bodyPr lIns="36000" rIns="3600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Only photos that we have copyright permission can be used in PowerPoint.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300" dirty="0" smtClean="0">
              <a:solidFill>
                <a:srgbClr val="002776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DO NOT use photos off of Google or any photo sites without legally purchasing the image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300" dirty="0" smtClean="0">
              <a:solidFill>
                <a:srgbClr val="002776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100" i="1" dirty="0" smtClean="0">
                <a:solidFill>
                  <a:srgbClr val="002776"/>
                </a:solidFill>
              </a:rPr>
              <a:t>(this comment will not be appear on print-outs nor in slideshow mode)</a:t>
            </a:r>
            <a:endParaRPr lang="en-US" sz="1100" i="1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41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591"/>
            <a:ext cx="8229600" cy="9011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 Slide Sample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199" y="1657350"/>
            <a:ext cx="1908525" cy="21526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</a:t>
            </a:r>
            <a:br>
              <a:rPr lang="en-US" dirty="0" smtClean="0"/>
            </a:br>
            <a:r>
              <a:rPr lang="en-US" dirty="0" smtClean="0"/>
              <a:t>Photo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Name Here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578218"/>
            <a:ext cx="2303487" cy="1659069"/>
          </a:xfr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 </a:t>
            </a:r>
            <a:br>
              <a:rPr lang="en-US" dirty="0" smtClean="0"/>
            </a:br>
            <a:r>
              <a:rPr lang="en-US" dirty="0" smtClean="0"/>
              <a:t>Email </a:t>
            </a:r>
            <a:br>
              <a:rPr lang="en-US" dirty="0" smtClean="0"/>
            </a:br>
            <a:r>
              <a:rPr lang="en-US" dirty="0" smtClean="0"/>
              <a:t>City, State</a:t>
            </a:r>
            <a:endParaRPr lang="en-US" dirty="0"/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2791732" y="4203552"/>
            <a:ext cx="2551473" cy="1965822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144000" rIns="36000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1: Name (bold)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2:  Title (bold)</a:t>
            </a:r>
            <a:br>
              <a:rPr lang="en-US" sz="1300" dirty="0" smtClean="0">
                <a:solidFill>
                  <a:srgbClr val="002776"/>
                </a:solidFill>
              </a:rPr>
            </a:br>
            <a:r>
              <a:rPr lang="en-US" sz="1300" dirty="0" smtClean="0">
                <a:solidFill>
                  <a:srgbClr val="002776"/>
                </a:solidFill>
              </a:rPr>
              <a:t>Line 3:  (blank)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4: Phone number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5: Email address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6: City, State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2791732" y="1812842"/>
            <a:ext cx="2551473" cy="163846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144000" rIns="36000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Please include a black &amp; white picture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height = 230px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width = 200px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55776" y="1665288"/>
            <a:ext cx="6119912" cy="26146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pPr lvl="0"/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95599" y="4893337"/>
            <a:ext cx="1857375" cy="1343950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848225" y="4893337"/>
            <a:ext cx="1857375" cy="1343950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None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00850" y="4893337"/>
            <a:ext cx="1857375" cy="1343950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None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2895600" y="4578219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dirty="0" smtClean="0">
                <a:solidFill>
                  <a:srgbClr val="002776"/>
                </a:solidFill>
              </a:rPr>
              <a:t>Practice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848225" y="4578219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dirty="0" smtClean="0">
                <a:solidFill>
                  <a:srgbClr val="002776"/>
                </a:solidFill>
              </a:rPr>
              <a:t>Education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6800850" y="4578219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dirty="0" smtClean="0">
                <a:solidFill>
                  <a:srgbClr val="002776"/>
                </a:solidFill>
              </a:rPr>
              <a:t>Bar Admission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 flipH="1" flipV="1">
            <a:off x="3934886" y="5370780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 flipH="1" flipV="1">
            <a:off x="5887512" y="5370781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5400000" flipH="1" flipV="1">
            <a:off x="1975816" y="5370780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10800000">
            <a:off x="457201" y="4503478"/>
            <a:ext cx="8201025" cy="78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19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>
          <a:xfrm>
            <a:off x="0" y="5921376"/>
            <a:ext cx="9144000" cy="200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H&amp;K-PPT-FINAL-0610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 l="888" t="888"/>
          <a:stretch>
            <a:fillRect/>
          </a:stretch>
        </p:blipFill>
        <p:spPr>
          <a:xfrm>
            <a:off x="0" y="914399"/>
            <a:ext cx="9144000" cy="5006977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 userDrawn="1">
            <p:custDataLst>
              <p:tags r:id="rId5"/>
            </p:custDataLst>
          </p:nvPr>
        </p:nvSpPr>
        <p:spPr>
          <a:xfrm>
            <a:off x="0" y="862189"/>
            <a:ext cx="9144000" cy="52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4752975" y="1341439"/>
            <a:ext cx="3922713" cy="232409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z="3000" b="1" dirty="0" smtClean="0">
                <a:solidFill>
                  <a:prstClr val="white"/>
                </a:solidFill>
                <a:latin typeface="Arial Narrow"/>
              </a:rPr>
              <a:t>Questions?</a:t>
            </a:r>
            <a:endParaRPr lang="en-US" sz="3000" b="1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397500" y="3886200"/>
            <a:ext cx="3278188" cy="40011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en-US" sz="20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www.hklaw.com</a:t>
            </a:r>
          </a:p>
        </p:txBody>
      </p:sp>
    </p:spTree>
    <p:extLst>
      <p:ext uri="{BB962C8B-B14F-4D97-AF65-F5344CB8AC3E}">
        <p14:creationId xmlns:p14="http://schemas.microsoft.com/office/powerpoint/2010/main" val="238778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31988"/>
            <a:ext cx="3911601" cy="430529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1688" y="1931988"/>
            <a:ext cx="3924000" cy="430529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6261104"/>
            <a:ext cx="5137150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496815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>
          <a:xfrm>
            <a:off x="0" y="5921376"/>
            <a:ext cx="9144000" cy="200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H&amp;K-PPT-FINAL-0610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 l="888" t="888"/>
          <a:stretch>
            <a:fillRect/>
          </a:stretch>
        </p:blipFill>
        <p:spPr>
          <a:xfrm>
            <a:off x="0" y="914399"/>
            <a:ext cx="9144000" cy="5006977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 userDrawn="1">
            <p:custDataLst>
              <p:tags r:id="rId5"/>
            </p:custDataLst>
          </p:nvPr>
        </p:nvSpPr>
        <p:spPr>
          <a:xfrm>
            <a:off x="0" y="862189"/>
            <a:ext cx="9144000" cy="52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4752975" y="1341439"/>
            <a:ext cx="3922713" cy="232409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z="3000" b="1" dirty="0" smtClean="0">
                <a:solidFill>
                  <a:prstClr val="white"/>
                </a:solidFill>
                <a:latin typeface="Arial Narrow"/>
              </a:rPr>
              <a:t>Thank You!</a:t>
            </a:r>
            <a:endParaRPr lang="en-US" sz="3000" b="1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397500" y="3886200"/>
            <a:ext cx="3278188" cy="40011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en-US" sz="20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www.hklaw.com</a:t>
            </a:r>
          </a:p>
        </p:txBody>
      </p:sp>
    </p:spTree>
    <p:extLst>
      <p:ext uri="{BB962C8B-B14F-4D97-AF65-F5344CB8AC3E}">
        <p14:creationId xmlns:p14="http://schemas.microsoft.com/office/powerpoint/2010/main" val="1834384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>
          <a:xfrm>
            <a:off x="0" y="5921376"/>
            <a:ext cx="9144000" cy="200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H&amp;K-PPT-FINAL-0610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 l="888" t="888"/>
          <a:stretch>
            <a:fillRect/>
          </a:stretch>
        </p:blipFill>
        <p:spPr>
          <a:xfrm>
            <a:off x="0" y="914399"/>
            <a:ext cx="9144000" cy="5006977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 userDrawn="1">
            <p:custDataLst>
              <p:tags r:id="rId5"/>
            </p:custDataLst>
          </p:nvPr>
        </p:nvSpPr>
        <p:spPr>
          <a:xfrm>
            <a:off x="0" y="862189"/>
            <a:ext cx="9144000" cy="52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4752975" y="1341439"/>
            <a:ext cx="3922713" cy="2324099"/>
          </a:xfrm>
        </p:spPr>
        <p:txBody>
          <a:bodyPr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Type Name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752975" y="3886200"/>
            <a:ext cx="3922713" cy="1847850"/>
          </a:xfrm>
        </p:spPr>
        <p:txBody>
          <a:bodyPr vert="horz" wrap="square" lIns="0" tIns="45720" rIns="0" bIns="4572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000" b="1" i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Address</a:t>
            </a:r>
            <a:br>
              <a:rPr lang="en-US" dirty="0" smtClean="0"/>
            </a:br>
            <a:r>
              <a:rPr lang="en-US" dirty="0" smtClean="0"/>
              <a:t> City,  State, Zip</a:t>
            </a:r>
            <a:br>
              <a:rPr lang="en-US" dirty="0" smtClean="0"/>
            </a:br>
            <a:r>
              <a:rPr lang="en-US" dirty="0" smtClean="0"/>
              <a:t>Phone</a:t>
            </a:r>
            <a:br>
              <a:rPr lang="en-US" dirty="0" smtClean="0"/>
            </a:br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3886200"/>
            <a:ext cx="3922713" cy="1847850"/>
          </a:xfrm>
        </p:spPr>
        <p:txBody>
          <a:bodyPr vert="horz" wrap="square" lIns="0" tIns="45720" rIns="0" bIns="4572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000" b="1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Address</a:t>
            </a:r>
            <a:br>
              <a:rPr lang="en-US" dirty="0" smtClean="0"/>
            </a:br>
            <a:r>
              <a:rPr lang="en-US" dirty="0" smtClean="0"/>
              <a:t> City,  State, Zip</a:t>
            </a:r>
            <a:br>
              <a:rPr lang="en-US" dirty="0" smtClean="0"/>
            </a:br>
            <a:r>
              <a:rPr lang="en-US" dirty="0" smtClean="0"/>
              <a:t>Phone </a:t>
            </a:r>
            <a:br>
              <a:rPr lang="en-US" dirty="0" smtClean="0"/>
            </a:br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341439"/>
            <a:ext cx="3922712" cy="2324099"/>
          </a:xfrm>
        </p:spPr>
        <p:txBody>
          <a:bodyPr vert="horz" lIns="0" tIns="45720" rIns="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Type Name Here</a:t>
            </a:r>
            <a:endParaRPr lang="en-US" dirty="0"/>
          </a:p>
        </p:txBody>
      </p:sp>
      <p:sp>
        <p:nvSpPr>
          <p:cNvPr id="12" name="Content Placeholder 5"/>
          <p:cNvSpPr txBox="1">
            <a:spLocks/>
          </p:cNvSpPr>
          <p:nvPr userDrawn="1"/>
        </p:nvSpPr>
        <p:spPr>
          <a:xfrm>
            <a:off x="9289143" y="1646069"/>
            <a:ext cx="2551473" cy="4591217"/>
          </a:xfrm>
          <a:prstGeom prst="roundRect">
            <a:avLst/>
          </a:prstGeom>
          <a:solidFill>
            <a:schemeClr val="bg2"/>
          </a:solidFill>
        </p:spPr>
        <p:txBody>
          <a:bodyPr lIns="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Please always enter your data in the right-hand box first. If there is only one presenter, please use this box.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300" dirty="0" smtClean="0">
              <a:solidFill>
                <a:srgbClr val="002776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When entering your details, please use the following format: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1: Address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2:  City, State, Zip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3:  Phone (xxx.xxx.xxxx)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4: Email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300" dirty="0" smtClean="0">
              <a:solidFill>
                <a:srgbClr val="002776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300" dirty="0" smtClean="0">
              <a:solidFill>
                <a:srgbClr val="002776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i="1" dirty="0" smtClean="0">
                <a:solidFill>
                  <a:srgbClr val="002776"/>
                </a:solidFill>
              </a:rPr>
              <a:t>(this comment will not be appear on print-outs nor in slideshow mode)</a:t>
            </a:r>
            <a:endParaRPr lang="en-US" sz="1000" i="1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8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66765" y="6611937"/>
            <a:ext cx="956452" cy="2460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CB19-7E9A-4195-BE0B-E46736A148C5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pic>
        <p:nvPicPr>
          <p:cNvPr id="6" name="Picture 4" descr="NCMA - National Contract Management Associati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6888" y="6115988"/>
            <a:ext cx="1217112" cy="742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4639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468563" y="6261104"/>
            <a:ext cx="5137150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31988"/>
            <a:ext cx="3922713" cy="430529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1688" y="1931988"/>
            <a:ext cx="3924000" cy="430529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496815"/>
            <a:ext cx="3922713" cy="435173"/>
          </a:xfrm>
        </p:spPr>
        <p:txBody>
          <a:bodyPr anchor="b">
            <a:noAutofit/>
          </a:bodyPr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51688" y="1496815"/>
            <a:ext cx="3924000" cy="435173"/>
          </a:xfrm>
        </p:spPr>
        <p:txBody>
          <a:bodyPr anchor="b">
            <a:noAutofit/>
          </a:bodyPr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65288"/>
            <a:ext cx="3922713" cy="45719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52974" y="1665288"/>
            <a:ext cx="3922713" cy="4571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6261104"/>
            <a:ext cx="5137150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 userDrawn="1"/>
        </p:nvSpPr>
        <p:spPr>
          <a:xfrm>
            <a:off x="9289143" y="1646069"/>
            <a:ext cx="2551473" cy="4591217"/>
          </a:xfrm>
          <a:prstGeom prst="roundRect">
            <a:avLst/>
          </a:prstGeom>
          <a:solidFill>
            <a:schemeClr val="bg2"/>
          </a:solidFill>
        </p:spPr>
        <p:txBody>
          <a:bodyPr lIns="36000" rIns="36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photos that we have copyright permission can be used in PowerPoint.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use photos off of Google or any photo sites without legally purchasing the image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comment will not be appear on print-outs nor in slideshow mode)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591"/>
            <a:ext cx="8229600" cy="9011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 Slide Sample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199" y="1657350"/>
            <a:ext cx="1908525" cy="21526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</a:t>
            </a:r>
            <a:br>
              <a:rPr lang="en-US" dirty="0" smtClean="0"/>
            </a:br>
            <a:r>
              <a:rPr lang="en-US" dirty="0" smtClean="0"/>
              <a:t>Photo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Name Here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578218"/>
            <a:ext cx="2303487" cy="1659069"/>
          </a:xfr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 </a:t>
            </a:r>
            <a:br>
              <a:rPr lang="en-US" dirty="0" smtClean="0"/>
            </a:br>
            <a:r>
              <a:rPr lang="en-US" dirty="0" smtClean="0"/>
              <a:t>Email </a:t>
            </a:r>
            <a:br>
              <a:rPr lang="en-US" dirty="0" smtClean="0"/>
            </a:br>
            <a:r>
              <a:rPr lang="en-US" dirty="0" smtClean="0"/>
              <a:t>City, State</a:t>
            </a:r>
            <a:endParaRPr lang="en-US" dirty="0"/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2791732" y="4203552"/>
            <a:ext cx="2551473" cy="1965822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144000" rIns="360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1: Name (bold)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2:  Title (bold)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3:  (blank)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4: Phone number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5: Email address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6: City, State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2791732" y="1812842"/>
            <a:ext cx="2551473" cy="163846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144000" rIns="360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include a black &amp; white picture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 = 230px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width = 200px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55776" y="1665288"/>
            <a:ext cx="6119912" cy="26146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pPr lvl="0"/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95599" y="4893337"/>
            <a:ext cx="1857375" cy="1343950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848225" y="4893337"/>
            <a:ext cx="1857375" cy="1343950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None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00850" y="4893337"/>
            <a:ext cx="1857375" cy="1343950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None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2895600" y="4578219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848225" y="4578219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6800850" y="4578219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 Admission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 flipH="1" flipV="1">
            <a:off x="3934886" y="5370780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 flipH="1" flipV="1">
            <a:off x="5887512" y="5370781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5400000" flipH="1" flipV="1">
            <a:off x="1975816" y="5370780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10800000">
            <a:off x="457201" y="4503478"/>
            <a:ext cx="8201025" cy="78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2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>
          <a:xfrm>
            <a:off x="0" y="5921376"/>
            <a:ext cx="9144000" cy="200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H&amp;K-PPT-FINAL-0610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 l="888" t="888"/>
          <a:stretch>
            <a:fillRect/>
          </a:stretch>
        </p:blipFill>
        <p:spPr>
          <a:xfrm>
            <a:off x="0" y="914399"/>
            <a:ext cx="9144000" cy="5006977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 userDrawn="1">
            <p:custDataLst>
              <p:tags r:id="rId5"/>
            </p:custDataLst>
          </p:nvPr>
        </p:nvSpPr>
        <p:spPr>
          <a:xfrm>
            <a:off x="0" y="862189"/>
            <a:ext cx="9144000" cy="52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4752975" y="1341439"/>
            <a:ext cx="3922713" cy="232409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397500" y="3886200"/>
            <a:ext cx="3278188" cy="40011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000" b="1" i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rPr>
              <a:t>www.hklaw.com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>
          <a:xfrm>
            <a:off x="0" y="5921376"/>
            <a:ext cx="9144000" cy="200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H&amp;K-PPT-FINAL-0610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 l="888" t="888"/>
          <a:stretch>
            <a:fillRect/>
          </a:stretch>
        </p:blipFill>
        <p:spPr>
          <a:xfrm>
            <a:off x="0" y="914399"/>
            <a:ext cx="9144000" cy="5006977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 userDrawn="1">
            <p:custDataLst>
              <p:tags r:id="rId5"/>
            </p:custDataLst>
          </p:nvPr>
        </p:nvSpPr>
        <p:spPr>
          <a:xfrm>
            <a:off x="0" y="862189"/>
            <a:ext cx="9144000" cy="52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4752975" y="1341439"/>
            <a:ext cx="3922713" cy="232409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397500" y="3886200"/>
            <a:ext cx="3278188" cy="40011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000" b="1" i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rPr>
              <a:t>www.hklaw.com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3363"/>
            <a:ext cx="8229600" cy="4733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9237" y="6446669"/>
            <a:ext cx="956452" cy="246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0704"/>
            <a:ext cx="9144000" cy="0"/>
          </a:xfrm>
          <a:prstGeom prst="line">
            <a:avLst/>
          </a:prstGeom>
          <a:ln w="50800"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HKLogo-RBG-FullW.jpg"/>
          <p:cNvPicPr>
            <a:picLocks noChangeAspect="1"/>
          </p:cNvPicPr>
          <p:nvPr/>
        </p:nvPicPr>
        <p:blipFill>
          <a:blip r:embed="rId21" cstate="print"/>
          <a:srcRect l="1505" t="6969" b="5977"/>
          <a:stretch>
            <a:fillRect/>
          </a:stretch>
        </p:blipFill>
        <p:spPr>
          <a:xfrm>
            <a:off x="455613" y="6437338"/>
            <a:ext cx="1828800" cy="2514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6" r:id="rId6"/>
    <p:sldLayoutId id="2147483661" r:id="rId7"/>
    <p:sldLayoutId id="2147483660" r:id="rId8"/>
    <p:sldLayoutId id="2147483654" r:id="rId9"/>
    <p:sldLayoutId id="2147483659" r:id="rId10"/>
    <p:sldLayoutId id="2147483662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6225" indent="-276225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66700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19150" indent="-277813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54000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-Background_Template-3.14-INSIDESLIDE-header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9237" y="6446669"/>
            <a:ext cx="956452" cy="2460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00A9E0"/>
                </a:solidFill>
              </a:defRPr>
            </a:lvl1pPr>
          </a:lstStyle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885824" y="190500"/>
            <a:ext cx="808672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857250" y="1181100"/>
            <a:ext cx="7829550" cy="494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pitchFamily="34" charset="0"/>
              <a:buChar char="»"/>
              <a:defRPr sz="1000">
                <a:solidFill>
                  <a:srgbClr val="002776"/>
                </a:solidFill>
              </a:defRPr>
            </a:lvl1pPr>
          </a:lstStyle>
          <a:p>
            <a:r>
              <a:rPr lang="en-US" dirty="0" smtClean="0"/>
              <a:t> 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367466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Arial" pitchFamily="34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276225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Arial" pitchFamily="34" charset="0"/>
        <a:buChar char="˗"/>
        <a:defRPr lang="en-US" sz="1600" kern="1200" dirty="0" smtClean="0">
          <a:solidFill>
            <a:srgbClr val="000000"/>
          </a:solidFill>
          <a:latin typeface="+mn-lt"/>
          <a:ea typeface="+mn-ea"/>
          <a:cs typeface="+mn-cs"/>
        </a:defRPr>
      </a:lvl2pPr>
      <a:lvl3pPr marL="542925" indent="-266700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Arial" pitchFamily="34" charset="0"/>
        <a:buNone/>
        <a:defRPr lang="en-US" sz="1600" kern="1200" dirty="0" smtClean="0">
          <a:solidFill>
            <a:srgbClr val="000000"/>
          </a:solidFill>
          <a:latin typeface="+mn-lt"/>
          <a:ea typeface="+mn-ea"/>
          <a:cs typeface="+mn-cs"/>
        </a:defRPr>
      </a:lvl3pPr>
      <a:lvl4pPr marL="819150" indent="-277813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Arial" pitchFamily="34" charset="0"/>
        <a:buChar char="•"/>
        <a:defRPr lang="en-US" sz="1400" kern="1200" dirty="0" smtClean="0">
          <a:solidFill>
            <a:srgbClr val="000000"/>
          </a:solidFill>
          <a:latin typeface="+mn-lt"/>
          <a:ea typeface="+mn-ea"/>
          <a:cs typeface="+mn-cs"/>
        </a:defRPr>
      </a:lvl4pPr>
      <a:lvl5pPr marL="1073150" indent="-254000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Wingdings" pitchFamily="2" charset="2"/>
        <a:buChar char="§"/>
        <a:defRPr lang="en-US" sz="1200" kern="1200" dirty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3363"/>
            <a:ext cx="8229600" cy="4733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9237" y="6446669"/>
            <a:ext cx="956452" cy="246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1CA0B9-F148-4D36-99AA-F3695E16ED27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0704"/>
            <a:ext cx="9144000" cy="0"/>
          </a:xfrm>
          <a:prstGeom prst="line">
            <a:avLst/>
          </a:prstGeom>
          <a:ln w="50800"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HKLogo-RBG-FullW.jpg"/>
          <p:cNvPicPr>
            <a:picLocks noChangeAspect="1"/>
          </p:cNvPicPr>
          <p:nvPr/>
        </p:nvPicPr>
        <p:blipFill>
          <a:blip r:embed="rId13" cstate="print"/>
          <a:srcRect l="1505" t="6969" b="5977"/>
          <a:stretch>
            <a:fillRect/>
          </a:stretch>
        </p:blipFill>
        <p:spPr>
          <a:xfrm>
            <a:off x="455613" y="6437338"/>
            <a:ext cx="1828800" cy="2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1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6225" indent="-276225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66700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19150" indent="-277813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54000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david.black@hklaw.com" TargetMode="Externa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41374" y="1799467"/>
            <a:ext cx="8207375" cy="1202499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400" dirty="0" smtClean="0">
                <a:latin typeface="Calibri" pitchFamily="34" charset="0"/>
                <a:cs typeface="Calibri" pitchFamily="34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What’s New in Federal Contracting?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400" dirty="0" smtClean="0">
                <a:latin typeface="Calibri" pitchFamily="34" charset="0"/>
                <a:cs typeface="Calibri" pitchFamily="34" charset="0"/>
              </a:rPr>
            </a:br>
            <a:r>
              <a:rPr lang="en-US" sz="4400" dirty="0" smtClean="0">
                <a:latin typeface="Calibri" pitchFamily="34" charset="0"/>
                <a:cs typeface="Calibri" pitchFamily="34" charset="0"/>
              </a:rPr>
              <a:t>A Procurement Policy Update</a:t>
            </a:r>
            <a:endParaRPr lang="en-US" sz="4400" i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8312" y="4697259"/>
            <a:ext cx="8207375" cy="131523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Holland &amp; Knight LLP 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March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7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2018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8313" y="3532341"/>
            <a:ext cx="8207375" cy="91394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David S. Black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10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Procurement Policy Under Trump</a:t>
            </a:r>
            <a:endParaRPr lang="en-US" sz="4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315233"/>
            <a:ext cx="866502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FAR Regulatory Freeze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Open Far Cases by Fiscal Year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4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2015:  11</a:t>
            </a:r>
          </a:p>
          <a:p>
            <a:pPr lvl="4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2016:  6</a:t>
            </a:r>
          </a:p>
          <a:p>
            <a:pPr lvl="4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2017:  17</a:t>
            </a:r>
          </a:p>
          <a:p>
            <a:pPr lvl="4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2018:  9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03" y="3072068"/>
            <a:ext cx="5313405" cy="29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1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844" y="1641628"/>
            <a:ext cx="7543800" cy="1465555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Buy American </a:t>
            </a:r>
          </a:p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Executive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73065" y="6578069"/>
            <a:ext cx="228600" cy="246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CE431F4-2184-4DAA-9119-336BF381969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38" y="3227402"/>
            <a:ext cx="3946402" cy="265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137" y="163412"/>
            <a:ext cx="7828255" cy="5910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Buy American Executive Order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4096"/>
            <a:ext cx="8763000" cy="5627703"/>
          </a:xfrm>
        </p:spPr>
        <p:txBody>
          <a:bodyPr>
            <a:normAutofit/>
          </a:bodyPr>
          <a:lstStyle/>
          <a:p>
            <a:pPr marL="798513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Policy of the Executive Branch</a:t>
            </a:r>
            <a:r>
              <a:rPr lang="en-US" dirty="0"/>
              <a:t> </a:t>
            </a:r>
            <a:endParaRPr lang="en-US" dirty="0" smtClean="0"/>
          </a:p>
          <a:p>
            <a:pPr marL="0" lvl="1" indent="0" algn="just"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 smtClean="0"/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/>
              <a:t>“. . . It shall </a:t>
            </a:r>
            <a:r>
              <a:rPr lang="en-US" sz="2400" dirty="0"/>
              <a:t>be the policy of the executive branch to </a:t>
            </a:r>
            <a:r>
              <a:rPr lang="en-US" sz="2400" b="1" dirty="0"/>
              <a:t>maximize</a:t>
            </a:r>
            <a:r>
              <a:rPr lang="en-US" sz="2400" dirty="0"/>
              <a:t>, consistent with law, through terms and conditions of Federal financial assistance awards </a:t>
            </a:r>
            <a:r>
              <a:rPr lang="en-US" sz="2400" b="1" dirty="0">
                <a:solidFill>
                  <a:srgbClr val="FF0000"/>
                </a:solidFill>
              </a:rPr>
              <a:t>and Federal procurements</a:t>
            </a:r>
            <a:r>
              <a:rPr lang="en-US" sz="2400" dirty="0"/>
              <a:t>, </a:t>
            </a:r>
            <a:r>
              <a:rPr lang="en-US" sz="2400" b="1" dirty="0"/>
              <a:t>the use of goods, products, and materials produced in the United States</a:t>
            </a:r>
            <a:r>
              <a:rPr lang="en-US" sz="2400" dirty="0" smtClean="0"/>
              <a:t>.”</a:t>
            </a:r>
          </a:p>
          <a:p>
            <a:pPr marL="998538" lvl="2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3065" y="6578069"/>
            <a:ext cx="228600" cy="246063"/>
          </a:xfrm>
          <a:prstGeom prst="rect">
            <a:avLst/>
          </a:prstGeom>
        </p:spPr>
        <p:txBody>
          <a:bodyPr/>
          <a:lstStyle/>
          <a:p>
            <a:fld id="{8CD298E6-7270-43EC-BE5E-35F1DF1E9F9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3021"/>
            <a:ext cx="914400" cy="914400"/>
          </a:xfrm>
          <a:prstGeom prst="rect">
            <a:avLst/>
          </a:prstGeom>
        </p:spPr>
        <p:txBody>
          <a:bodyPr vert="horz" wrap="none" lIns="0" tIns="45720" rIns="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33377" y="5173884"/>
            <a:ext cx="3819645" cy="682906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52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137" y="163412"/>
            <a:ext cx="7828255" cy="5910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Buy American Executive Order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4096"/>
            <a:ext cx="8763000" cy="5627703"/>
          </a:xfrm>
        </p:spPr>
        <p:txBody>
          <a:bodyPr>
            <a:normAutofit/>
          </a:bodyPr>
          <a:lstStyle/>
          <a:p>
            <a:pPr marL="798513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Immediate Enforcement of Current Buy American Laws</a:t>
            </a:r>
            <a:r>
              <a:rPr lang="en-US" dirty="0"/>
              <a:t> </a:t>
            </a:r>
            <a:endParaRPr lang="en-US" dirty="0" smtClean="0"/>
          </a:p>
          <a:p>
            <a:pPr marL="1543051" lvl="1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“</a:t>
            </a:r>
            <a:r>
              <a:rPr lang="en-US" sz="2800" dirty="0"/>
              <a:t>Every agency shall </a:t>
            </a:r>
            <a:r>
              <a:rPr lang="en-US" sz="2800" b="1" dirty="0"/>
              <a:t>scrupulously monitor, enforce</a:t>
            </a:r>
            <a:r>
              <a:rPr lang="en-US" sz="2800" dirty="0"/>
              <a:t>, and comply with Buy American Laws, to the extent they apply, and </a:t>
            </a:r>
            <a:r>
              <a:rPr lang="en-US" sz="2800" b="1" dirty="0"/>
              <a:t>minimize the use of </a:t>
            </a:r>
            <a:r>
              <a:rPr lang="en-US" sz="2800" b="1" u="sng" dirty="0"/>
              <a:t>waivers</a:t>
            </a:r>
            <a:r>
              <a:rPr lang="en-US" sz="2800" dirty="0"/>
              <a:t>, consistent with applicable law</a:t>
            </a:r>
            <a:r>
              <a:rPr lang="en-US" sz="2800" dirty="0" smtClean="0"/>
              <a:t>.”</a:t>
            </a:r>
          </a:p>
          <a:p>
            <a:pPr marL="1543051" lvl="1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1543051" lvl="1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Waivers</a:t>
            </a:r>
            <a:r>
              <a:rPr lang="en-US" sz="2400" dirty="0" smtClean="0">
                <a:solidFill>
                  <a:schemeClr val="tx1"/>
                </a:solidFill>
              </a:rPr>
              <a:t> are </a:t>
            </a:r>
            <a:r>
              <a:rPr lang="en-US" sz="2400" dirty="0"/>
              <a:t>exemptions from or waivers of Buy American Laws, or the procedures and conditions used by an </a:t>
            </a:r>
            <a:r>
              <a:rPr lang="en-US" sz="2400" dirty="0" smtClean="0"/>
              <a:t>agency in </a:t>
            </a:r>
            <a:r>
              <a:rPr lang="en-US" sz="2400" dirty="0"/>
              <a:t>granting exemptions from or waivers of Buy American Laws.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3065" y="6578069"/>
            <a:ext cx="228600" cy="246063"/>
          </a:xfrm>
          <a:prstGeom prst="rect">
            <a:avLst/>
          </a:prstGeom>
        </p:spPr>
        <p:txBody>
          <a:bodyPr/>
          <a:lstStyle/>
          <a:p>
            <a:fld id="{8CD298E6-7270-43EC-BE5E-35F1DF1E9F9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3021"/>
            <a:ext cx="914400" cy="914400"/>
          </a:xfrm>
          <a:prstGeom prst="rect">
            <a:avLst/>
          </a:prstGeom>
        </p:spPr>
        <p:txBody>
          <a:bodyPr vert="horz" wrap="none" lIns="0" tIns="45720" rIns="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33377" y="5173884"/>
            <a:ext cx="3819645" cy="682906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64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39" y="163412"/>
            <a:ext cx="8146854" cy="59106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Overview of the Buy American Executive Order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66" y="1073397"/>
            <a:ext cx="8763000" cy="5627703"/>
          </a:xfrm>
        </p:spPr>
        <p:txBody>
          <a:bodyPr>
            <a:normAutofit/>
          </a:bodyPr>
          <a:lstStyle/>
          <a:p>
            <a:pPr marL="798513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220-Day Process:  comprehensive, multi-stakeholder assessment leading to recommendations to the President</a:t>
            </a:r>
          </a:p>
          <a:p>
            <a:pPr marL="1341438" lvl="2" indent="-342900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Assessment of enforcement, implementation and compliance with existing BAA laws</a:t>
            </a:r>
          </a:p>
          <a:p>
            <a:pPr marL="1341438" lvl="2" indent="-342900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Assessment of use of waivers</a:t>
            </a:r>
          </a:p>
          <a:p>
            <a:pPr marL="1341438" lvl="2" indent="-342900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Assessment of impact of current trade agreements on implementation of domestic procurement preferences</a:t>
            </a:r>
          </a:p>
          <a:p>
            <a:pPr marL="1341438" lvl="2" indent="-342900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Develop policies for Federal agencies that “maximize” use of materials produced in U.S.</a:t>
            </a:r>
          </a:p>
          <a:p>
            <a:pPr marL="798513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Specific recommendations to President</a:t>
            </a:r>
            <a:r>
              <a:rPr lang="en-US" sz="2400" b="1" dirty="0" smtClean="0">
                <a:solidFill>
                  <a:schemeClr val="tx1"/>
                </a:solidFill>
              </a:rPr>
              <a:t> to strengthen implementation of Buy American Laws, including domestic preference procurement policies</a:t>
            </a:r>
          </a:p>
          <a:p>
            <a:pPr marL="798513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1871663" lvl="4" indent="-342900"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 marL="998538" lvl="2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3065" y="6578069"/>
            <a:ext cx="228600" cy="246063"/>
          </a:xfrm>
          <a:prstGeom prst="rect">
            <a:avLst/>
          </a:prstGeom>
        </p:spPr>
        <p:txBody>
          <a:bodyPr/>
          <a:lstStyle/>
          <a:p>
            <a:fld id="{8CD298E6-7270-43EC-BE5E-35F1DF1E9F94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3021"/>
            <a:ext cx="914400" cy="914400"/>
          </a:xfrm>
          <a:prstGeom prst="rect">
            <a:avLst/>
          </a:prstGeom>
        </p:spPr>
        <p:txBody>
          <a:bodyPr vert="horz" wrap="none" lIns="0" tIns="45720" rIns="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33377" y="5173884"/>
            <a:ext cx="3819645" cy="682906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24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15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Procurement Policy Under Trump</a:t>
            </a:r>
            <a:endParaRPr lang="en-US" sz="4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215" y="1052186"/>
            <a:ext cx="8665029" cy="5081413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Slow Domestic Preference Initiative</a:t>
            </a:r>
            <a:endParaRPr lang="en-US" sz="2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E.O. Portended Possible Re-Write of FAR Part 25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Current Status Uncertain</a:t>
            </a:r>
          </a:p>
          <a:p>
            <a:pPr lvl="4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Complicating factors: Possible Trade War and NAFTA Negotiations?</a:t>
            </a:r>
          </a:p>
          <a:p>
            <a:pPr lvl="4">
              <a:spcBef>
                <a:spcPts val="0"/>
              </a:spcBef>
              <a:spcAft>
                <a:spcPts val="1200"/>
              </a:spcAft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48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137" y="163412"/>
            <a:ext cx="7828255" cy="5910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Buy American Executive Order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4096"/>
            <a:ext cx="8763000" cy="5627703"/>
          </a:xfrm>
        </p:spPr>
        <p:txBody>
          <a:bodyPr>
            <a:normAutofit/>
          </a:bodyPr>
          <a:lstStyle/>
          <a:p>
            <a:pPr marL="798513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tx1"/>
                </a:solidFill>
              </a:rPr>
              <a:t>Contractor Response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marL="1543051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Risk Mitigation</a:t>
            </a:r>
            <a:r>
              <a:rPr lang="en-US" sz="2800" dirty="0" smtClean="0">
                <a:solidFill>
                  <a:schemeClr val="tx1"/>
                </a:solidFill>
              </a:rPr>
              <a:t> in light of New Enforcement Focus:  </a:t>
            </a:r>
            <a:r>
              <a:rPr lang="en-US" sz="2800" dirty="0">
                <a:solidFill>
                  <a:schemeClr val="tx1"/>
                </a:solidFill>
              </a:rPr>
              <a:t>f</a:t>
            </a:r>
            <a:r>
              <a:rPr lang="en-US" sz="2800" dirty="0" smtClean="0">
                <a:solidFill>
                  <a:schemeClr val="tx1"/>
                </a:solidFill>
              </a:rPr>
              <a:t>ocus on compliance, compliance, compliance</a:t>
            </a:r>
          </a:p>
          <a:p>
            <a:pPr marL="1543051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Monitor events</a:t>
            </a:r>
            <a:r>
              <a:rPr lang="en-US" sz="2800" dirty="0" smtClean="0">
                <a:solidFill>
                  <a:schemeClr val="tx1"/>
                </a:solidFill>
              </a:rPr>
              <a:t>:  Agency assessments, Presidential recommendations, possible regulatory change</a:t>
            </a:r>
          </a:p>
          <a:p>
            <a:pPr marL="1543051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Strategic Planning:</a:t>
            </a:r>
            <a:r>
              <a:rPr lang="en-US" sz="2800" dirty="0" smtClean="0">
                <a:solidFill>
                  <a:schemeClr val="tx1"/>
                </a:solidFill>
              </a:rPr>
              <a:t>  Assess possible impacts on supply chain in light of possible future changes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3065" y="6578069"/>
            <a:ext cx="228600" cy="246063"/>
          </a:xfrm>
          <a:prstGeom prst="rect">
            <a:avLst/>
          </a:prstGeom>
        </p:spPr>
        <p:txBody>
          <a:bodyPr/>
          <a:lstStyle/>
          <a:p>
            <a:fld id="{8CD298E6-7270-43EC-BE5E-35F1DF1E9F94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3021"/>
            <a:ext cx="914400" cy="914400"/>
          </a:xfrm>
          <a:prstGeom prst="rect">
            <a:avLst/>
          </a:prstGeom>
        </p:spPr>
        <p:txBody>
          <a:bodyPr vert="horz" wrap="none" lIns="0" tIns="45720" rIns="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33377" y="5173884"/>
            <a:ext cx="3819645" cy="682906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51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27592"/>
            <a:ext cx="8229600" cy="416105"/>
          </a:xfrm>
        </p:spPr>
        <p:txBody>
          <a:bodyPr>
            <a:normAutofit fontScale="90000"/>
          </a:bodyPr>
          <a:lstStyle/>
          <a:p>
            <a:pPr algn="ctr"/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387CEA-3924-45FE-AE9A-871D01FF4C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48030"/>
              </p:ext>
            </p:extLst>
          </p:nvPr>
        </p:nvGraphicFramePr>
        <p:xfrm>
          <a:off x="57873" y="12357"/>
          <a:ext cx="9086127" cy="6845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535"/>
                <a:gridCol w="2797007"/>
                <a:gridCol w="1539433"/>
                <a:gridCol w="3588152"/>
              </a:tblGrid>
              <a:tr h="394919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Status</a:t>
                      </a:r>
                      <a:r>
                        <a:rPr lang="en-US" b="1" baseline="0" dirty="0" smtClean="0"/>
                        <a:t> of Obama E.O.’s re Federal Contracting Labor &amp; Employment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94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EO#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Subject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FAR</a:t>
                      </a:r>
                      <a:r>
                        <a:rPr lang="en-US" b="1" baseline="0" dirty="0" smtClean="0"/>
                        <a:t> Rule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Current Status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48636">
                <a:tc>
                  <a:txBody>
                    <a:bodyPr/>
                    <a:lstStyle/>
                    <a:p>
                      <a:r>
                        <a:rPr lang="en-US" dirty="0" smtClean="0"/>
                        <a:t>13494</a:t>
                      </a:r>
                    </a:p>
                    <a:p>
                      <a:r>
                        <a:rPr lang="en-US" dirty="0" smtClean="0"/>
                        <a:t>01/30/09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 costs of persuading employees re union</a:t>
                      </a:r>
                      <a:r>
                        <a:rPr lang="en-US" baseline="0" dirty="0" smtClean="0"/>
                        <a:t> activities as unallowable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 FR 68040</a:t>
                      </a:r>
                    </a:p>
                    <a:p>
                      <a:r>
                        <a:rPr lang="en-US" dirty="0" smtClean="0"/>
                        <a:t>11/02/11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Currently in </a:t>
                      </a:r>
                      <a:r>
                        <a:rPr lang="en-US" dirty="0" smtClean="0"/>
                        <a:t>Effect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48636">
                <a:tc>
                  <a:txBody>
                    <a:bodyPr/>
                    <a:lstStyle/>
                    <a:p>
                      <a:r>
                        <a:rPr lang="en-US" dirty="0" smtClean="0"/>
                        <a:t>13495</a:t>
                      </a:r>
                    </a:p>
                    <a:p>
                      <a:r>
                        <a:rPr lang="en-US" dirty="0" smtClean="0"/>
                        <a:t>01/30/09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Nondisplacement of Qualified Workers</a:t>
                      </a:r>
                      <a:r>
                        <a:rPr lang="en-US" baseline="0" dirty="0" smtClean="0"/>
                        <a:t> Under Service Contracts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 FR 75766</a:t>
                      </a:r>
                    </a:p>
                    <a:p>
                      <a:r>
                        <a:rPr lang="en-US" dirty="0" smtClean="0"/>
                        <a:t>12/21/12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Currently in Effect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48636">
                <a:tc>
                  <a:txBody>
                    <a:bodyPr/>
                    <a:lstStyle/>
                    <a:p>
                      <a:r>
                        <a:rPr lang="en-US" dirty="0" smtClean="0"/>
                        <a:t>13627</a:t>
                      </a:r>
                    </a:p>
                    <a:p>
                      <a:r>
                        <a:rPr lang="en-US" dirty="0" smtClean="0"/>
                        <a:t>09/25/12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Anti-Trafficking in Persons</a:t>
                      </a:r>
                      <a:r>
                        <a:rPr lang="en-US" baseline="0" dirty="0" smtClean="0"/>
                        <a:t> in Federal Contracts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FR 4967</a:t>
                      </a:r>
                    </a:p>
                    <a:p>
                      <a:r>
                        <a:rPr lang="en-US" dirty="0" smtClean="0"/>
                        <a:t>03/02/15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Currently in Effect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64045">
                <a:tc>
                  <a:txBody>
                    <a:bodyPr/>
                    <a:lstStyle/>
                    <a:p>
                      <a:r>
                        <a:rPr lang="en-US" dirty="0" smtClean="0"/>
                        <a:t>13658</a:t>
                      </a:r>
                    </a:p>
                    <a:p>
                      <a:r>
                        <a:rPr lang="en-US" dirty="0" smtClean="0"/>
                        <a:t>02/12/14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</a:t>
                      </a:r>
                      <a:r>
                        <a:rPr lang="en-US" baseline="0" dirty="0" smtClean="0"/>
                        <a:t> Wage for Contractors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FR 75915</a:t>
                      </a:r>
                    </a:p>
                    <a:p>
                      <a:r>
                        <a:rPr lang="en-US" dirty="0" smtClean="0"/>
                        <a:t>12/04/15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Currently in </a:t>
                      </a:r>
                      <a:r>
                        <a:rPr lang="en-US" dirty="0" smtClean="0"/>
                        <a:t>Effect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33227">
                <a:tc>
                  <a:txBody>
                    <a:bodyPr/>
                    <a:lstStyle/>
                    <a:p>
                      <a:r>
                        <a:rPr lang="en-US" dirty="0" smtClean="0"/>
                        <a:t>13672</a:t>
                      </a:r>
                    </a:p>
                    <a:p>
                      <a:r>
                        <a:rPr lang="en-US" dirty="0" smtClean="0"/>
                        <a:t>07/21/14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Prohibiting Discrimination based on Sexual Orientation or Gender</a:t>
                      </a:r>
                      <a:r>
                        <a:rPr lang="en-US" baseline="0" dirty="0" smtClean="0"/>
                        <a:t> Identify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FR 75907</a:t>
                      </a:r>
                    </a:p>
                    <a:p>
                      <a:r>
                        <a:rPr lang="en-US" dirty="0" smtClean="0"/>
                        <a:t>12/04/15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Trump will </a:t>
                      </a:r>
                      <a:r>
                        <a:rPr lang="en-US" b="1" u="sng" dirty="0" smtClean="0"/>
                        <a:t>continue</a:t>
                      </a:r>
                      <a:r>
                        <a:rPr lang="en-US" b="1" dirty="0" smtClean="0"/>
                        <a:t> to enforce</a:t>
                      </a:r>
                    </a:p>
                    <a:p>
                      <a:r>
                        <a:rPr lang="en-US" b="1" dirty="0" smtClean="0"/>
                        <a:t>01/31/2017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64045"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13673</a:t>
                      </a:r>
                    </a:p>
                    <a:p>
                      <a:r>
                        <a:rPr lang="en-US" strike="sngStrike" dirty="0" smtClean="0"/>
                        <a:t>07/31/14</a:t>
                      </a:r>
                      <a:endParaRPr lang="en-US" strike="sngStrik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Fair Pa</a:t>
                      </a:r>
                      <a:r>
                        <a:rPr lang="en-US" strike="sngStrike" baseline="0" dirty="0" smtClean="0"/>
                        <a:t>y and Safe Workplaces</a:t>
                      </a:r>
                      <a:endParaRPr lang="en-US" strike="sngStrik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81 FR 58562</a:t>
                      </a:r>
                    </a:p>
                    <a:p>
                      <a:r>
                        <a:rPr lang="en-US" strike="sngStrike" dirty="0" smtClean="0"/>
                        <a:t>10/25/16</a:t>
                      </a:r>
                      <a:endParaRPr lang="en-US" strike="sngStrik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strike="noStrike" dirty="0" smtClean="0">
                          <a:solidFill>
                            <a:srgbClr val="FF0000"/>
                          </a:solidFill>
                        </a:rPr>
                        <a:t>Nullified by H.</a:t>
                      </a:r>
                      <a:r>
                        <a:rPr lang="en-US" b="1" strike="noStrike" baseline="0" dirty="0" smtClean="0">
                          <a:solidFill>
                            <a:srgbClr val="FF0000"/>
                          </a:solidFill>
                        </a:rPr>
                        <a:t>J. Res. </a:t>
                      </a:r>
                      <a:r>
                        <a:rPr lang="en-US" b="1" strike="noStrike" baseline="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b="1" strike="noStrike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64045">
                <a:tc>
                  <a:txBody>
                    <a:bodyPr/>
                    <a:lstStyle/>
                    <a:p>
                      <a:r>
                        <a:rPr lang="en-US" dirty="0" smtClean="0"/>
                        <a:t>13706</a:t>
                      </a:r>
                    </a:p>
                    <a:p>
                      <a:r>
                        <a:rPr lang="en-US" dirty="0" smtClean="0"/>
                        <a:t>09/07/15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Paid Sick Leave for Contractors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 FR 91627</a:t>
                      </a:r>
                    </a:p>
                    <a:p>
                      <a:r>
                        <a:rPr lang="en-US" dirty="0" smtClean="0"/>
                        <a:t>12/16/16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Currently in </a:t>
                      </a:r>
                      <a:r>
                        <a:rPr lang="en-US" dirty="0" smtClean="0"/>
                        <a:t>Effect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18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02119" y="271818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Contract Administration by Tweet</a:t>
            </a:r>
            <a:endParaRPr lang="en-US" sz="40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2" y="3507669"/>
            <a:ext cx="4534533" cy="1829055"/>
          </a:xfrm>
          <a:prstGeom prst="rect">
            <a:avLst/>
          </a:prstGeom>
        </p:spPr>
      </p:pic>
      <p:sp>
        <p:nvSpPr>
          <p:cNvPr id="6" name="AutoShape 2" descr="C:\Users\dblack\Documents\NCMA Presentation Materials\NCMA Tysons - Procurement Policy Update (March 2017)\Images\Screen_Shot_2016-12-12_at_12.2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649"/>
            <a:ext cx="4965460" cy="2042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15" y="1222872"/>
            <a:ext cx="4320783" cy="2144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15" y="3692417"/>
            <a:ext cx="4320783" cy="30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46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19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Calibri" pitchFamily="34" charset="0"/>
                <a:cs typeface="Calibri" pitchFamily="34" charset="0"/>
              </a:rPr>
              <a:t>Contract Administration by Tweet</a:t>
            </a:r>
            <a:endParaRPr lang="en-US" sz="4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315233"/>
            <a:ext cx="866502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Boeing/Air Force One Update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02/27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/2018: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Boeing will produce two planes for $3.9B (after candidate Trump asserted the program cost was about $4B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 (WashPo,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02/28/2018)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Lockheed/F-35 Update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01/30/2017: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Lockheed agrees to low-rate initial production of a new batch of 90 planes, which reflected an approx. $600M cost reduction from prior lot.  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But Lockheed had previously estimated a comparable cost reduction for this lot  (WashPo, 01/31/2017)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1754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Introduction: Who I Am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David S. Black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David Black</a:t>
            </a:r>
          </a:p>
          <a:p>
            <a:r>
              <a:rPr lang="en-US" dirty="0" smtClean="0"/>
              <a:t>Partner</a:t>
            </a:r>
          </a:p>
          <a:p>
            <a:r>
              <a:rPr lang="en-US" dirty="0" smtClean="0"/>
              <a:t>703-720-8680</a:t>
            </a:r>
          </a:p>
          <a:p>
            <a:r>
              <a:rPr lang="en-US" dirty="0" smtClean="0">
                <a:hlinkClick r:id="rId2"/>
              </a:rPr>
              <a:t>david.black@hklaw.com</a:t>
            </a:r>
            <a:endParaRPr lang="en-US" dirty="0" smtClean="0"/>
          </a:p>
          <a:p>
            <a:r>
              <a:rPr lang="en-US" dirty="0" smtClean="0"/>
              <a:t>Tysons, VA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Co-Chair, National Government Contracts Team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Government contracts counseling and dispute resolution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Represent contractors in protests and claims and responding to government investigations, audits, False Claims Act investigations and litigations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Represent subcontractor in negotiating teaming agreements and subcontracts, and in disputes with prime contractors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Government Contracts</a:t>
            </a:r>
          </a:p>
          <a:p>
            <a:r>
              <a:rPr lang="en-US" dirty="0" smtClean="0"/>
              <a:t>Litigation and Dispute Resolution</a:t>
            </a:r>
          </a:p>
          <a:p>
            <a:r>
              <a:rPr lang="en-US" dirty="0" smtClean="0"/>
              <a:t>False Claims Act Defense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Georgetown University Law Center, JD</a:t>
            </a:r>
          </a:p>
          <a:p>
            <a:r>
              <a:rPr lang="en-US" dirty="0" smtClean="0"/>
              <a:t>University of Virginia, BA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District of Columbia</a:t>
            </a:r>
          </a:p>
          <a:p>
            <a:r>
              <a:rPr lang="en-US" dirty="0" smtClean="0"/>
              <a:t>Virginia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r="79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23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>
                <a:solidFill>
                  <a:srgbClr val="002776"/>
                </a:solidFill>
              </a:rPr>
              <a:pPr/>
              <a:t>20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95" y="1026695"/>
            <a:ext cx="8448805" cy="5210593"/>
          </a:xfrm>
        </p:spPr>
        <p:txBody>
          <a:bodyPr/>
          <a:lstStyle/>
          <a:p>
            <a:pPr algn="ctr">
              <a:buFont typeface="Times" pitchFamily="18" charset="0"/>
              <a:buNone/>
            </a:pPr>
            <a:endParaRPr lang="en-US" sz="48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Times" pitchFamily="18" charset="0"/>
              <a:buNone/>
            </a:pPr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NDAA </a:t>
            </a:r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of FY </a:t>
            </a:r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2018</a:t>
            </a:r>
            <a:endParaRPr lang="en-US" sz="48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Times" pitchFamily="18" charset="0"/>
              <a:buNone/>
            </a:pPr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Update</a:t>
            </a:r>
          </a:p>
        </p:txBody>
      </p:sp>
      <p:sp>
        <p:nvSpPr>
          <p:cNvPr id="80898" name="AutoShape 2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0" name="AutoShape 4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2" name="AutoShape 6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4" name="AutoShape 8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6" name="AutoShape 10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5" y="3986282"/>
            <a:ext cx="7888444" cy="15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92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72486" y="1105807"/>
            <a:ext cx="8093676" cy="2157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1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 NDAA:</a:t>
            </a: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16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of Private Accounting Firms for Incurred Cost Audits</a:t>
            </a:r>
            <a:endParaRPr lang="en-US" altLang="en-US" sz="1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88325" y="6446838"/>
            <a:ext cx="955675" cy="24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3E2D4C-3D79-431E-9970-DC2E583B0F62}" type="slidenum">
              <a:rPr lang="en-US" altLang="en-US" smtClean="0"/>
              <a:pPr/>
              <a:t>21</a:t>
            </a:fld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53" y="3893979"/>
            <a:ext cx="2949476" cy="162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2" y="3725512"/>
            <a:ext cx="254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02" y="3565256"/>
            <a:ext cx="2215690" cy="22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3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91852" y="203792"/>
            <a:ext cx="8179153" cy="5391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 NDAA: PRIVATE ACCOUNTING FIRMS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22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8281" y="1173892"/>
            <a:ext cx="8822724" cy="5179908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§ 803 – Performance of Incurred Cost Audits</a:t>
            </a:r>
            <a:endParaRPr lang="en-US" sz="3200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DCAA to </a:t>
            </a:r>
            <a:r>
              <a:rPr lang="en-US" sz="2800" b="1" dirty="0" smtClean="0">
                <a:latin typeface="Calibri" panose="020F0502020204030204" pitchFamily="34" charset="0"/>
              </a:rPr>
              <a:t>contract with qualified </a:t>
            </a:r>
            <a:r>
              <a:rPr lang="en-US" sz="2800" b="1" dirty="0" smtClean="0">
                <a:latin typeface="Calibri" panose="020F0502020204030204" pitchFamily="34" charset="0"/>
              </a:rPr>
              <a:t>private accounting firms </a:t>
            </a:r>
            <a:r>
              <a:rPr lang="en-US" sz="2800" b="1" dirty="0" smtClean="0">
                <a:latin typeface="Calibri" panose="020F0502020204030204" pitchFamily="34" charset="0"/>
              </a:rPr>
              <a:t>and delegate review of incurred </a:t>
            </a:r>
            <a:r>
              <a:rPr lang="en-US" sz="2800" b="1" dirty="0" smtClean="0">
                <a:latin typeface="Calibri" panose="020F0502020204030204" pitchFamily="34" charset="0"/>
              </a:rPr>
              <a:t>cost </a:t>
            </a:r>
            <a:r>
              <a:rPr lang="en-US" sz="2800" b="1" dirty="0" smtClean="0">
                <a:latin typeface="Calibri" panose="020F0502020204030204" pitchFamily="34" charset="0"/>
              </a:rPr>
              <a:t>submissions (ICE) audits</a:t>
            </a:r>
            <a:endParaRPr lang="en-US" sz="2800" b="1" dirty="0">
              <a:latin typeface="Calibri" panose="020F0502020204030204" pitchFamily="34" charset="0"/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Purpose:</a:t>
            </a:r>
            <a:r>
              <a:rPr lang="en-US" sz="2800" dirty="0" smtClean="0">
                <a:latin typeface="Calibri" panose="020F0502020204030204" pitchFamily="34" charset="0"/>
              </a:rPr>
              <a:t> Eliminate current backlog by 1 Oct 2020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Specific </a:t>
            </a:r>
            <a:r>
              <a:rPr lang="en-US" sz="2800" b="1" dirty="0">
                <a:latin typeface="Calibri" panose="020F0502020204030204" pitchFamily="34" charset="0"/>
              </a:rPr>
              <a:t>timelines </a:t>
            </a:r>
            <a:r>
              <a:rPr lang="en-US" sz="2800" dirty="0">
                <a:latin typeface="Calibri" panose="020F0502020204030204" pitchFamily="34" charset="0"/>
              </a:rPr>
              <a:t>for DoD to establish criteria for audits to be performed by qualified private </a:t>
            </a:r>
            <a:r>
              <a:rPr lang="en-US" sz="2800" dirty="0" smtClean="0">
                <a:latin typeface="Calibri" panose="020F0502020204030204" pitchFamily="34" charset="0"/>
              </a:rPr>
              <a:t>auditors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Re-affirmation </a:t>
            </a:r>
            <a:r>
              <a:rPr lang="en-US" sz="2800" b="1" dirty="0" smtClean="0">
                <a:latin typeface="Calibri" panose="020F0502020204030204" pitchFamily="34" charset="0"/>
              </a:rPr>
              <a:t>of Contracting </a:t>
            </a:r>
            <a:r>
              <a:rPr lang="en-US" sz="2800" b="1" dirty="0">
                <a:latin typeface="Calibri" panose="020F0502020204030204" pitchFamily="34" charset="0"/>
              </a:rPr>
              <a:t>Officers’ authority</a:t>
            </a:r>
            <a:r>
              <a:rPr lang="en-US" sz="2800" dirty="0">
                <a:latin typeface="Calibri" panose="020F0502020204030204" pitchFamily="34" charset="0"/>
              </a:rPr>
              <a:t> to resolve disputes relating to questioned </a:t>
            </a:r>
            <a:r>
              <a:rPr lang="en-US" sz="2800" dirty="0" smtClean="0">
                <a:latin typeface="Calibri" panose="020F0502020204030204" pitchFamily="34" charset="0"/>
              </a:rPr>
              <a:t>costs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09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91852" y="203792"/>
            <a:ext cx="8179153" cy="5391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 NDAA: PRIVATE ACCOUNTING FIRMS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23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8281" y="1173892"/>
            <a:ext cx="8822724" cy="5179908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§ 803 – Performance of Incurred Cost Audits</a:t>
            </a:r>
            <a:endParaRPr lang="en-US" sz="3200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Goal:  Eliminating Backlog by Oct. 2020</a:t>
            </a:r>
            <a:endParaRPr lang="en-US" sz="2800" b="1" dirty="0">
              <a:latin typeface="Calibri" panose="020F0502020204030204" pitchFamily="34" charset="0"/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DCAA to ensure all audits are completed within </a:t>
            </a:r>
            <a:r>
              <a:rPr lang="en-US" sz="2800" b="1" dirty="0" smtClean="0">
                <a:latin typeface="Calibri" panose="020F0502020204030204" pitchFamily="34" charset="0"/>
              </a:rPr>
              <a:t>one year of a “qualified incurred cost submission”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DCAA to notify contractor </a:t>
            </a:r>
            <a:r>
              <a:rPr lang="en-US" sz="2800" i="1" u="sng" dirty="0" smtClean="0">
                <a:latin typeface="Calibri" panose="020F0502020204030204" pitchFamily="34" charset="0"/>
              </a:rPr>
              <a:t>within 60 days</a:t>
            </a:r>
            <a:r>
              <a:rPr lang="en-US" sz="2800" dirty="0" smtClean="0">
                <a:latin typeface="Calibri" panose="020F0502020204030204" pitchFamily="34" charset="0"/>
              </a:rPr>
              <a:t> if submission is not “qualified”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In </a:t>
            </a:r>
            <a:r>
              <a:rPr lang="en-US" sz="2800" b="1" dirty="0">
                <a:latin typeface="Calibri" panose="020F0502020204030204" pitchFamily="34" charset="0"/>
              </a:rPr>
              <a:t>the event an audit is not completed within one year</a:t>
            </a:r>
            <a:r>
              <a:rPr lang="en-US" sz="2800" dirty="0">
                <a:latin typeface="Calibri" panose="020F0502020204030204" pitchFamily="34" charset="0"/>
              </a:rPr>
              <a:t> of receipt of a qualified submission,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the audit shall be deemed to be complete</a:t>
            </a:r>
            <a:r>
              <a:rPr lang="en-US" sz="2800" dirty="0">
                <a:latin typeface="Calibri" panose="020F0502020204030204" pitchFamily="34" charset="0"/>
              </a:rPr>
              <a:t> and no further audit work may be </a:t>
            </a:r>
            <a:r>
              <a:rPr lang="en-US" sz="2800" dirty="0" smtClean="0">
                <a:latin typeface="Calibri" panose="020F0502020204030204" pitchFamily="34" charset="0"/>
              </a:rPr>
              <a:t>conducted.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35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91852" y="203792"/>
            <a:ext cx="8179153" cy="5391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 NDAA: PRIVATE ACCOUNTING FIRMS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24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8281" y="1004855"/>
            <a:ext cx="8822724" cy="5179908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§ 803 – Performance of Incurred Cost Audits</a:t>
            </a:r>
            <a:endParaRPr lang="en-US" sz="3200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Use of Qualified Private Auditors</a:t>
            </a:r>
            <a:endParaRPr lang="en-US" sz="2800" b="1" dirty="0">
              <a:latin typeface="Calibri" panose="020F0502020204030204" pitchFamily="34" charset="0"/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Standards: </a:t>
            </a:r>
            <a:r>
              <a:rPr lang="en-US" sz="2800" dirty="0" smtClean="0">
                <a:latin typeface="Calibri" panose="020F0502020204030204" pitchFamily="34" charset="0"/>
              </a:rPr>
              <a:t>Auditors must have n</a:t>
            </a:r>
            <a:r>
              <a:rPr lang="en-US" sz="2800" dirty="0" smtClean="0">
                <a:latin typeface="Calibri" panose="020F0502020204030204" pitchFamily="34" charset="0"/>
              </a:rPr>
              <a:t>o conflicts and agree to non-disclosure </a:t>
            </a:r>
            <a:r>
              <a:rPr lang="en-US" sz="2800" dirty="0" smtClean="0">
                <a:latin typeface="Calibri" panose="020F0502020204030204" pitchFamily="34" charset="0"/>
              </a:rPr>
              <a:t>requirements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10/01/2018:  DoD </a:t>
            </a:r>
            <a:r>
              <a:rPr lang="en-US" sz="2800" b="1" dirty="0" smtClean="0">
                <a:latin typeface="Calibri" panose="020F0502020204030204" pitchFamily="34" charset="0"/>
              </a:rPr>
              <a:t>to submit </a:t>
            </a:r>
            <a:r>
              <a:rPr lang="en-US" sz="2800" b="1" u="sng" dirty="0" smtClean="0">
                <a:latin typeface="Calibri" panose="020F0502020204030204" pitchFamily="34" charset="0"/>
              </a:rPr>
              <a:t>plan</a:t>
            </a:r>
            <a:r>
              <a:rPr lang="en-US" sz="2800" b="1" dirty="0" smtClean="0">
                <a:latin typeface="Calibri" panose="020F0502020204030204" pitchFamily="34" charset="0"/>
              </a:rPr>
              <a:t> for selection of qualified private </a:t>
            </a:r>
            <a:r>
              <a:rPr lang="en-US" sz="2800" b="1" dirty="0" smtClean="0">
                <a:latin typeface="Calibri" panose="020F0502020204030204" pitchFamily="34" charset="0"/>
              </a:rPr>
              <a:t>auditors</a:t>
            </a:r>
            <a:endParaRPr lang="en-US" sz="2800" u="sng" dirty="0" smtClean="0">
              <a:latin typeface="Calibri" panose="020F0502020204030204" pitchFamily="34" charset="0"/>
            </a:endParaRP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Audits appropriate for performance by private auditors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Projection of number of incurred cost audits to be performed by private auditors from 2019-25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04/01/2019:  DoD </a:t>
            </a:r>
            <a:r>
              <a:rPr lang="en-US" sz="2800" b="1" dirty="0" smtClean="0">
                <a:latin typeface="Calibri" panose="020F0502020204030204" pitchFamily="34" charset="0"/>
              </a:rPr>
              <a:t>to </a:t>
            </a:r>
            <a:r>
              <a:rPr lang="en-US" sz="2800" b="1" u="sng" dirty="0" smtClean="0">
                <a:latin typeface="Calibri" panose="020F0502020204030204" pitchFamily="34" charset="0"/>
              </a:rPr>
              <a:t>award contracts</a:t>
            </a:r>
            <a:r>
              <a:rPr lang="en-US" sz="2800" dirty="0" smtClean="0">
                <a:latin typeface="Calibri" panose="020F0502020204030204" pitchFamily="34" charset="0"/>
              </a:rPr>
              <a:t> to two or more qualified </a:t>
            </a:r>
            <a:r>
              <a:rPr lang="en-US" sz="2800" dirty="0" smtClean="0">
                <a:latin typeface="Calibri" panose="020F0502020204030204" pitchFamily="34" charset="0"/>
              </a:rPr>
              <a:t>auditors</a:t>
            </a:r>
            <a:endParaRPr lang="en-US" sz="2800" u="sng" dirty="0" smtClean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79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91852" y="203792"/>
            <a:ext cx="8179153" cy="5391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 NDAA: PRIVATE ACCOUNTING FIRMS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25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8281" y="1004855"/>
            <a:ext cx="8822724" cy="5179908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§ 803 – Performance of Incurred Cost Audits</a:t>
            </a:r>
            <a:endParaRPr lang="en-US" sz="3200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DCAA Must Pass a Peer </a:t>
            </a:r>
            <a:r>
              <a:rPr lang="en-US" sz="2400" b="1" dirty="0" smtClean="0">
                <a:latin typeface="Calibri" panose="020F0502020204030204" pitchFamily="34" charset="0"/>
              </a:rPr>
              <a:t>Review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Effective Oct. 1, 2022:</a:t>
            </a:r>
            <a:r>
              <a:rPr lang="en-US" sz="2400" dirty="0" smtClean="0">
                <a:latin typeface="Calibri" panose="020F0502020204030204" pitchFamily="34" charset="0"/>
              </a:rPr>
              <a:t> DCAA may issue unqualified audit findings for incurred cost audits </a:t>
            </a:r>
            <a:r>
              <a:rPr lang="en-US" sz="2400" b="1" i="1" dirty="0" smtClean="0">
                <a:latin typeface="Calibri" panose="020F0502020204030204" pitchFamily="34" charset="0"/>
              </a:rPr>
              <a:t>only if DCAA passes a peer reviewed by a commercial auditor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Peer review to be conducted using </a:t>
            </a:r>
            <a:r>
              <a:rPr lang="en-US" sz="2400" b="1" dirty="0" smtClean="0">
                <a:latin typeface="Calibri" panose="020F0502020204030204" pitchFamily="34" charset="0"/>
              </a:rPr>
              <a:t>generally accepted government auditing standards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Affirming Contracting </a:t>
            </a:r>
            <a:r>
              <a:rPr lang="en-US" sz="2400" b="1" dirty="0" smtClean="0">
                <a:latin typeface="Calibri" panose="020F0502020204030204" pitchFamily="34" charset="0"/>
              </a:rPr>
              <a:t>Officer Authority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“The contracting officer for a contract that is the subject of an incurred cost audit shall have the </a:t>
            </a:r>
            <a:r>
              <a:rPr lang="en-US" sz="2200" b="1" dirty="0" smtClean="0">
                <a:latin typeface="Calibri" panose="020F0502020204030204" pitchFamily="34" charset="0"/>
              </a:rPr>
              <a:t>sole discretion to determine what action should</a:t>
            </a:r>
            <a:r>
              <a:rPr lang="en-US" sz="2200" dirty="0" smtClean="0">
                <a:latin typeface="Calibri" panose="020F0502020204030204" pitchFamily="34" charset="0"/>
              </a:rPr>
              <a:t> be taken based on an audit finding on direct costs of the contract”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22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745481" y="636251"/>
            <a:ext cx="8093676" cy="2157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1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 NDAA:</a:t>
            </a: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16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Debriefings</a:t>
            </a:r>
            <a:endParaRPr lang="en-US" altLang="en-US" sz="1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88325" y="6446838"/>
            <a:ext cx="955675" cy="24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3E2D4C-3D79-431E-9970-DC2E583B0F62}" type="slidenum">
              <a:rPr lang="en-US" altLang="en-US" smtClean="0"/>
              <a:pPr/>
              <a:t>26</a:t>
            </a:fld>
            <a:endParaRPr lang="en-US" altLang="en-US" dirty="0" smtClean="0"/>
          </a:p>
        </p:txBody>
      </p:sp>
      <p:pic>
        <p:nvPicPr>
          <p:cNvPr id="7" name="Picture 4" descr="Image result for transpar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95" y="2688327"/>
            <a:ext cx="6786430" cy="321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15215" y="5902604"/>
            <a:ext cx="5973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“Why did we lose?”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24224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Debriefings</a:t>
            </a:r>
            <a:endParaRPr lang="en-US" altLang="en-US" sz="4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7136" y="1189037"/>
            <a:ext cx="8674442" cy="525763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Current Debriefings:  FAR 15.506</a:t>
            </a:r>
            <a:endParaRPr lang="en-US" sz="3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95337" lvl="1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Debriefed Offeror’s technical ratings, significant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weaknesses or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deficiencies, past performance information, and evaluated cost/price </a:t>
            </a:r>
          </a:p>
          <a:p>
            <a:pPr marL="795337" lvl="1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Successful Offeror’s evaluated cost/price and technical rating</a:t>
            </a:r>
          </a:p>
          <a:p>
            <a:pPr marL="795337" lvl="1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Overall ranking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offerors (if applicable)</a:t>
            </a:r>
          </a:p>
          <a:p>
            <a:pPr marL="795337" lvl="1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Rationale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the award; 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95337" lvl="1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Commercial item information of the successful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offeror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(when applicable)</a:t>
            </a:r>
          </a:p>
          <a:p>
            <a:pPr marL="795337" lvl="1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Reasonable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responses to relevant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questions</a:t>
            </a: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85787" lvl="3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38187" lvl="1" indent="-4572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AEA6F7-ACCB-40FA-B8B3-AD1286B1B0E1}" type="slidenum">
              <a:rPr lang="en-US" altLang="en-US" smtClean="0"/>
              <a:pPr/>
              <a:t>27</a:t>
            </a:fld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55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Debriefings</a:t>
            </a:r>
            <a:endParaRPr lang="en-US" altLang="en-US" sz="4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7708" y="1189037"/>
            <a:ext cx="8489091" cy="5257631"/>
          </a:xfrm>
        </p:spPr>
        <p:txBody>
          <a:bodyPr/>
          <a:lstStyle/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Section 818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Enhanced Debriefings</a:t>
            </a:r>
            <a:endParaRPr lang="en-US" sz="3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4887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DoD Only (DFARS Amendment Currently Pending)</a:t>
            </a:r>
          </a:p>
          <a:p>
            <a:pPr marL="1004887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Awards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greater than $100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million: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281112" lvl="3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DoD will disclose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the agency’s </a:t>
            </a:r>
            <a:r>
              <a:rPr lang="en-US" sz="2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written source selection and award decision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281112" lvl="3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Redacted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to exclude confidential and proprietary information for other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offerors.</a:t>
            </a:r>
          </a:p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Small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business and nontraditional contractors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can receive the same briefing for awards greater than $10 million upon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request.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AEA6F7-ACCB-40FA-B8B3-AD1286B1B0E1}" type="slidenum">
              <a:rPr lang="en-US" altLang="en-US" smtClean="0"/>
              <a:pPr/>
              <a:t>28</a:t>
            </a:fld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71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Debriefings</a:t>
            </a:r>
            <a:endParaRPr lang="en-US" altLang="en-US" sz="4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7708" y="1003473"/>
            <a:ext cx="8489091" cy="5257631"/>
          </a:xfrm>
        </p:spPr>
        <p:txBody>
          <a:bodyPr/>
          <a:lstStyle/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Section 818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Enhanced Debriefings</a:t>
            </a:r>
            <a:endParaRPr lang="en-US" sz="3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Task Orders Above $10 Million: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</a:p>
          <a:p>
            <a:pPr marL="1004887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DoD must provide “current” debriefings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Mandatory Follow-Up Questions: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004887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Debriefed offerors may ask follow-up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questions within </a:t>
            </a:r>
            <a:r>
              <a:rPr lang="en-US" sz="2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two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business days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4887" lvl="2" indent="-457200" algn="just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Agency must respond within </a:t>
            </a:r>
            <a:r>
              <a:rPr lang="en-US" sz="3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five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 business days</a:t>
            </a: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1004887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Debriefing </a:t>
            </a:r>
            <a:r>
              <a:rPr lang="en-US" sz="3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“remains open”</a:t>
            </a: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until questions are answered</a:t>
            </a:r>
          </a:p>
          <a:p>
            <a:pPr marL="1535112" lvl="4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Important for </a:t>
            </a:r>
            <a:r>
              <a:rPr lang="en-US" sz="2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protest timing</a:t>
            </a:r>
            <a:r>
              <a:rPr lang="en-US" sz="2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and deadlines 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004887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AEA6F7-ACCB-40FA-B8B3-AD1286B1B0E1}" type="slidenum">
              <a:rPr lang="en-US" altLang="en-US" smtClean="0"/>
              <a:pPr/>
              <a:t>29</a:t>
            </a:fld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30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60099" y="539239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GOV CON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LAW:  </a:t>
            </a:r>
            <a:br>
              <a:rPr lang="en-US" sz="4000" dirty="0" smtClean="0">
                <a:latin typeface="Calibri" pitchFamily="34" charset="0"/>
                <a:cs typeface="Calibri" pitchFamily="34" charset="0"/>
              </a:rPr>
            </a:br>
            <a:r>
              <a:rPr lang="en-US" sz="4000" dirty="0" smtClean="0">
                <a:latin typeface="Calibri" pitchFamily="34" charset="0"/>
                <a:cs typeface="Calibri" pitchFamily="34" charset="0"/>
              </a:rPr>
              <a:t>Slowly Shifting Sands</a:t>
            </a:r>
            <a:endParaRPr lang="en-US" sz="4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315233"/>
            <a:ext cx="866502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54" y="1106980"/>
            <a:ext cx="3986204" cy="242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54" y="3625084"/>
            <a:ext cx="3773646" cy="26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9" y="3607879"/>
            <a:ext cx="3556680" cy="2664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0" y="1110127"/>
            <a:ext cx="3759209" cy="2284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5678" y="2812829"/>
            <a:ext cx="87075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4680" y="5567680"/>
            <a:ext cx="87075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6061" y="2819858"/>
            <a:ext cx="870751" cy="461665"/>
          </a:xfrm>
          <a:prstGeom prst="rect">
            <a:avLst/>
          </a:prstGeom>
          <a:solidFill>
            <a:srgbClr val="E78745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6943" y="5567679"/>
            <a:ext cx="870751" cy="461665"/>
          </a:xfrm>
          <a:prstGeom prst="rect">
            <a:avLst/>
          </a:prstGeom>
          <a:solidFill>
            <a:srgbClr val="E78745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346" y="203792"/>
            <a:ext cx="8563231" cy="5391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Protest Reform – Cost Shifting Pilot Program</a:t>
            </a:r>
            <a:endParaRPr lang="en-US" altLang="en-US" sz="4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7708" y="1003473"/>
            <a:ext cx="8489091" cy="5257631"/>
          </a:xfrm>
        </p:spPr>
        <p:txBody>
          <a:bodyPr/>
          <a:lstStyle/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Section 827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Pilot Program for “Loser Pays”</a:t>
            </a:r>
            <a:endParaRPr lang="en-US" sz="3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4887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DoD to implement pilot program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to determine effectiveness of requiring contractors to reimburse DoD for protest costs</a:t>
            </a:r>
          </a:p>
          <a:p>
            <a:pPr marL="1004887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Three-Year Pilot: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Program to begin by December 2019 and end by December 2022</a:t>
            </a:r>
          </a:p>
          <a:p>
            <a:pPr marL="1004887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Report to Congress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assessing feasibility of making permanent such pilot program.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1004887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AEA6F7-ACCB-40FA-B8B3-AD1286B1B0E1}" type="slidenum">
              <a:rPr lang="en-US" altLang="en-US" smtClean="0"/>
              <a:pPr/>
              <a:t>30</a:t>
            </a:fld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66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346" y="203792"/>
            <a:ext cx="8563231" cy="5391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Protest Reform – Cost Shifting Pilot Program</a:t>
            </a:r>
            <a:endParaRPr lang="en-US" altLang="en-US" sz="4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7708" y="1003473"/>
            <a:ext cx="8489091" cy="5257631"/>
          </a:xfrm>
        </p:spPr>
        <p:txBody>
          <a:bodyPr/>
          <a:lstStyle/>
          <a:p>
            <a:pPr marL="738187" lvl="1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Section 827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Pilot Program for “Loser Pays”</a:t>
            </a:r>
            <a:endParaRPr lang="en-US" sz="3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4887" lvl="2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Pilot Program to apply to </a:t>
            </a:r>
            <a:r>
              <a:rPr lang="en-US" sz="28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large contractors</a:t>
            </a:r>
          </a:p>
          <a:p>
            <a:pPr marL="1281112" lvl="3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/>
            </a:pP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Revenues greater than $250M</a:t>
            </a:r>
          </a:p>
          <a:p>
            <a:pPr marL="1004887" lvl="2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Liability for DoD “costs incurred in processing covered protests”</a:t>
            </a:r>
          </a:p>
          <a:p>
            <a:pPr marL="1004887" lvl="2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Liability arises only if GAO issues an opinion denying the protest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1004887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AEA6F7-ACCB-40FA-B8B3-AD1286B1B0E1}" type="slidenum">
              <a:rPr lang="en-US" altLang="en-US" smtClean="0"/>
              <a:pPr/>
              <a:t>31</a:t>
            </a:fld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73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72486" y="1105807"/>
            <a:ext cx="8093676" cy="2157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1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 NDAA:</a:t>
            </a: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16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of LPTA</a:t>
            </a:r>
            <a:endParaRPr lang="en-US" altLang="en-US" sz="1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88325" y="6446838"/>
            <a:ext cx="955675" cy="24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3E2D4C-3D79-431E-9970-DC2E583B0F62}" type="slidenum">
              <a:rPr lang="en-US" altLang="en-US" smtClean="0"/>
              <a:pPr/>
              <a:t>32</a:t>
            </a:fld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53" y="3893979"/>
            <a:ext cx="2949476" cy="162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2" y="3725512"/>
            <a:ext cx="2540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657" y="3831945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86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Restricting LPTA</a:t>
            </a:r>
            <a:endParaRPr lang="en-US" altLang="en-US" sz="4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4908" y="1189037"/>
            <a:ext cx="8031891" cy="5257631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DoD’s 2016 Source Selection Procedures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clarified the limited circumstances when LPTA should be used:</a:t>
            </a:r>
          </a:p>
          <a:p>
            <a:pPr marL="766762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“the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Government would not place any value on a product or service exceeding the Government’s threshold technical or performance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requirements”</a:t>
            </a:r>
          </a:p>
          <a:p>
            <a:pPr marL="766762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Includes commercial or non-complex services/supplies.</a:t>
            </a:r>
          </a:p>
          <a:p>
            <a:pPr marL="766762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Not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appropriate when agency will need to compare proposals, not well-defined standards, or SSA desires to conduct a tradeoff analysis.</a:t>
            </a:r>
          </a:p>
          <a:p>
            <a:pPr marL="738187" lvl="1" indent="-4572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AEA6F7-ACCB-40FA-B8B3-AD1286B1B0E1}" type="slidenum">
              <a:rPr lang="en-US" altLang="en-US" smtClean="0"/>
              <a:pPr/>
              <a:t>33</a:t>
            </a:fld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10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Restricting LPTA</a:t>
            </a:r>
            <a:endParaRPr lang="en-US" altLang="en-US" sz="4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4908" y="1189037"/>
            <a:ext cx="8031891" cy="5257631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2017 </a:t>
            </a:r>
            <a:r>
              <a:rPr lang="en-US" sz="3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NDAA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institutes further restrictions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limiting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use of LPTA when DoD is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purchasing:</a:t>
            </a:r>
          </a:p>
          <a:p>
            <a:pPr marL="766762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IT/cyber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services; </a:t>
            </a:r>
            <a:endParaRPr lang="en-US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66762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Protective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equipment; or </a:t>
            </a:r>
            <a:endParaRPr lang="en-US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66762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Knowledge-based training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 logistics in contingency operations outside the U.S.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38187" lvl="1" indent="-4572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AEA6F7-ACCB-40FA-B8B3-AD1286B1B0E1}" type="slidenum">
              <a:rPr lang="en-US" altLang="en-US" smtClean="0"/>
              <a:pPr/>
              <a:t>34</a:t>
            </a:fld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36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Restricting LPTA</a:t>
            </a:r>
            <a:endParaRPr lang="en-US" altLang="en-US" sz="4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1914" y="1189037"/>
            <a:ext cx="8501448" cy="5257631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2017 </a:t>
            </a:r>
            <a:r>
              <a:rPr lang="en-US" sz="3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NDAA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directed LPTA be used </a:t>
            </a:r>
            <a:r>
              <a:rPr lang="en-US" sz="3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only when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DoD can plainly describe requirements</a:t>
            </a:r>
          </a:p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 value in exceeding requirements</a:t>
            </a:r>
          </a:p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Minimal subjective judgment when evaluating</a:t>
            </a:r>
          </a:p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 benefit from higher priced offerors</a:t>
            </a:r>
          </a:p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Justification in contracting file</a:t>
            </a:r>
          </a:p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LPTA provides lowest cost when considering full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life-cycle</a:t>
            </a:r>
            <a:endParaRPr lang="en-US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AEA6F7-ACCB-40FA-B8B3-AD1286B1B0E1}" type="slidenum">
              <a:rPr lang="en-US" altLang="en-US" smtClean="0"/>
              <a:pPr/>
              <a:t>35</a:t>
            </a:fld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36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Restricting LPTA</a:t>
            </a:r>
            <a:endParaRPr lang="en-US" altLang="en-US" sz="4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4908" y="1189037"/>
            <a:ext cx="8031891" cy="5257631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§ 832 of 2018 </a:t>
            </a:r>
            <a:r>
              <a:rPr lang="en-US" sz="3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NDAA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adds to the above list:</a:t>
            </a:r>
          </a:p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Minimal innovation would be realized if LPTA was not used</a:t>
            </a:r>
          </a:p>
          <a:p>
            <a:pPr marL="738187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When purchasing goods, they have a short life expectancy and expendable in nature.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Sec</a:t>
            </a:r>
            <a:r>
              <a:rPr lang="en-US" sz="3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832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will prohibit use of LPTA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3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engineering </a:t>
            </a:r>
            <a:r>
              <a:rPr lang="en-US" sz="3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manufacturing contracts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major defense acquisition programs.</a:t>
            </a: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AEA6F7-ACCB-40FA-B8B3-AD1286B1B0E1}" type="slidenum">
              <a:rPr lang="en-US" altLang="en-US" smtClean="0"/>
              <a:pPr/>
              <a:t>36</a:t>
            </a:fld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34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72486" y="1105807"/>
            <a:ext cx="8093676" cy="2157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1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</a:t>
            </a: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16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COMMERCIAL E-COMMERCE PORTALS PROGRAM</a:t>
            </a:r>
            <a:endParaRPr lang="en-US" altLang="en-US" sz="1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88325" y="6446838"/>
            <a:ext cx="955675" cy="24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3E2D4C-3D79-431E-9970-DC2E583B0F62}" type="slidenum">
              <a:rPr lang="en-US" altLang="en-US" smtClean="0"/>
              <a:pPr/>
              <a:t>37</a:t>
            </a:fld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14" y="3592774"/>
            <a:ext cx="2701736" cy="2170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53" y="3893979"/>
            <a:ext cx="2949476" cy="162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2" y="3725512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46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§ 846 OF 2018 NDAA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38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32486" y="1251504"/>
            <a:ext cx="8377882" cy="700864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§ 846 OF 2018 NDAA – What Is It?</a:t>
            </a:r>
          </a:p>
        </p:txBody>
      </p:sp>
      <p:sp>
        <p:nvSpPr>
          <p:cNvPr id="2" name="Oval 1"/>
          <p:cNvSpPr/>
          <p:nvPr/>
        </p:nvSpPr>
        <p:spPr>
          <a:xfrm>
            <a:off x="904875" y="4103833"/>
            <a:ext cx="7770814" cy="2465867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1800"/>
              </a:spcAft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GSA to award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multiple contracts with </a:t>
            </a:r>
            <a:r>
              <a:rPr lang="en-US" sz="32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multiple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 commercial e-commerce providers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 (not just Amazon)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878" y="1952368"/>
            <a:ext cx="8094921" cy="1927654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vert="horz" wrap="square" lIns="0" tIns="45720" rIns="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u="sng" dirty="0">
                <a:latin typeface="Calibri" panose="020F0502020204030204" pitchFamily="34" charset="0"/>
              </a:rPr>
              <a:t>GSA</a:t>
            </a:r>
            <a:r>
              <a:rPr lang="en-US" sz="2800" dirty="0">
                <a:latin typeface="Calibri" panose="020F0502020204030204" pitchFamily="34" charset="0"/>
              </a:rPr>
              <a:t> shall establish a program to use </a:t>
            </a:r>
            <a:r>
              <a:rPr lang="en-US" sz="28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commercial e-commerce portals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to procure </a:t>
            </a:r>
            <a:r>
              <a:rPr lang="en-US" sz="2800" b="1" dirty="0">
                <a:ln>
                  <a:solidFill>
                    <a:schemeClr val="accent1"/>
                  </a:solidFill>
                </a:ln>
                <a:latin typeface="Calibri" panose="020F0502020204030204" pitchFamily="34" charset="0"/>
              </a:rPr>
              <a:t>commercial</a:t>
            </a:r>
            <a:r>
              <a:rPr lang="en-US" sz="2800" b="1" dirty="0">
                <a:latin typeface="Calibri" panose="020F0502020204030204" pitchFamily="34" charset="0"/>
              </a:rPr>
              <a:t> products</a:t>
            </a:r>
            <a:r>
              <a:rPr lang="en-US" sz="2800" dirty="0">
                <a:latin typeface="Calibri" panose="020F0502020204030204" pitchFamily="34" charset="0"/>
              </a:rPr>
              <a:t> below the </a:t>
            </a:r>
            <a:r>
              <a:rPr lang="en-US" sz="2800" b="1" dirty="0">
                <a:latin typeface="Calibri" panose="020F0502020204030204" pitchFamily="34" charset="0"/>
              </a:rPr>
              <a:t>Simplified Acquisition </a:t>
            </a:r>
            <a:r>
              <a:rPr lang="en-US" sz="2800" b="1" dirty="0" smtClean="0">
                <a:latin typeface="Calibri" panose="020F0502020204030204" pitchFamily="34" charset="0"/>
              </a:rPr>
              <a:t>Threshold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9710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CONGRESS’ E-COMMERCE VISION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39</a:t>
            </a:fld>
            <a:endParaRPr lang="en-US" alt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sz="quarter" idx="13"/>
          </p:nvPr>
        </p:nvSpPr>
        <p:spPr>
          <a:xfrm>
            <a:off x="3148333" y="6353800"/>
            <a:ext cx="4357688" cy="431800"/>
          </a:xfrm>
        </p:spPr>
        <p:txBody>
          <a:bodyPr>
            <a:normAutofit fontScale="85000" lnSpcReduction="20000"/>
          </a:bodyPr>
          <a:lstStyle/>
          <a:p>
            <a:pPr marL="171443" lvl="1" indent="-171443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774" y="1251504"/>
            <a:ext cx="8402594" cy="5102296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 lnSpcReduction="10000"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Governmentwide Use of the Portals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latin typeface="Calibri" panose="020F0502020204030204" pitchFamily="34" charset="0"/>
              </a:rPr>
              <a:t>Any Federal agency</a:t>
            </a:r>
            <a:r>
              <a:rPr lang="en-US" sz="3200" dirty="0" smtClean="0">
                <a:latin typeface="Calibri" panose="020F0502020204030204" pitchFamily="34" charset="0"/>
              </a:rPr>
              <a:t> may use the program (not just DoD)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Calibri" panose="020F050202020403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Calibri" panose="020F050202020403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Agency participation is </a:t>
            </a:r>
            <a:r>
              <a:rPr lang="en-US" sz="3200" b="1" u="sng" dirty="0" smtClean="0">
                <a:latin typeface="Calibri" panose="020F0502020204030204" pitchFamily="34" charset="0"/>
              </a:rPr>
              <a:t>optional</a:t>
            </a:r>
            <a:r>
              <a:rPr lang="en-US" sz="3200" dirty="0" smtClean="0">
                <a:latin typeface="Calibri" panose="020F0502020204030204" pitchFamily="34" charset="0"/>
              </a:rPr>
              <a:t>, not mandatory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776"/>
                </a:solidFill>
                <a:latin typeface="Calibri" panose="020F0502020204030204" pitchFamily="34" charset="0"/>
                <a:ea typeface="+mj-ea"/>
                <a:cs typeface="+mj-cs"/>
              </a:rPr>
              <a:t>Other vehicles for COTS procurement remain available (</a:t>
            </a:r>
            <a:r>
              <a:rPr lang="en-US" sz="3200" b="1" u="sng" dirty="0" smtClean="0">
                <a:solidFill>
                  <a:srgbClr val="002776"/>
                </a:solidFill>
                <a:latin typeface="Calibri" panose="020F0502020204030204" pitchFamily="34" charset="0"/>
                <a:ea typeface="+mj-ea"/>
                <a:cs typeface="+mj-cs"/>
              </a:rPr>
              <a:t>FSS Program</a:t>
            </a:r>
            <a:r>
              <a:rPr lang="en-US" sz="3200" dirty="0" smtClean="0">
                <a:solidFill>
                  <a:srgbClr val="002776"/>
                </a:solidFill>
                <a:latin typeface="Calibri" panose="020F0502020204030204" pitchFamily="34" charset="0"/>
                <a:ea typeface="+mj-ea"/>
                <a:cs typeface="+mj-cs"/>
              </a:rPr>
              <a:t>)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9621" y="1041940"/>
            <a:ext cx="3274540" cy="1046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84" y="2596846"/>
            <a:ext cx="4970505" cy="154085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41396" y="4192913"/>
            <a:ext cx="4149040" cy="868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18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GOV CON LAW</a:t>
            </a:r>
            <a:endParaRPr lang="en-US" sz="4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315233"/>
            <a:ext cx="866502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" y="1465545"/>
            <a:ext cx="9115493" cy="3883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12313" y="5610536"/>
            <a:ext cx="134788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2017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79" y="1804086"/>
            <a:ext cx="1382310" cy="17278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102008"/>
            <a:ext cx="32374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Major Disruption???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CONGRESS’ E-COMMERCE VISION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40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7774" y="1198605"/>
            <a:ext cx="8402594" cy="5155195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Calibri" panose="020F0502020204030204" pitchFamily="34" charset="0"/>
              </a:rPr>
              <a:t>A Streamlined, Expeditious Commercial Process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002776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24" y="3502064"/>
            <a:ext cx="4957213" cy="3307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825500" y="2921000"/>
            <a:ext cx="914400" cy="914400"/>
          </a:xfrm>
          <a:prstGeom prst="rect">
            <a:avLst/>
          </a:prstGeom>
        </p:spPr>
        <p:txBody>
          <a:bodyPr vert="horz" wrap="none" lIns="0" tIns="45720" rIns="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115" y="1864712"/>
            <a:ext cx="8091172" cy="1435100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Procurements made “to the maximum extent practicable” under the </a:t>
            </a:r>
            <a:r>
              <a:rPr lang="en-US" sz="2800" b="1" u="sng" dirty="0">
                <a:latin typeface="Calibri" panose="020F0502020204030204" pitchFamily="34" charset="0"/>
              </a:rPr>
              <a:t>standard terms and conditions</a:t>
            </a:r>
            <a:r>
              <a:rPr lang="en-US" sz="2800" dirty="0">
                <a:latin typeface="Calibri" panose="020F0502020204030204" pitchFamily="34" charset="0"/>
              </a:rPr>
              <a:t> of the portal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6410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CONGRESS’ E-COMMERCE VISION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41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66947" y="1161535"/>
            <a:ext cx="5832388" cy="29951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wrap="square" lIns="274320" tIns="45720" rIns="0" bIns="45720" rtlCol="0" anchor="ctr" anchorCtr="0">
            <a:noAutofit/>
          </a:bodyPr>
          <a:lstStyle/>
          <a:p>
            <a:pPr>
              <a:spcAft>
                <a:spcPts val="1200"/>
              </a:spcAft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Limited to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COTS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Products (41 USC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§ 104)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776"/>
                </a:solidFill>
                <a:latin typeface="Calibri" panose="020F0502020204030204" pitchFamily="34" charset="0"/>
                <a:ea typeface="+mj-ea"/>
                <a:cs typeface="+mj-cs"/>
              </a:rPr>
              <a:t>No non-COTS commercial items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776"/>
                </a:solidFill>
                <a:latin typeface="Calibri" panose="020F0502020204030204" pitchFamily="34" charset="0"/>
                <a:ea typeface="+mj-ea"/>
                <a:cs typeface="+mj-cs"/>
              </a:rPr>
              <a:t>No commercial services</a:t>
            </a:r>
            <a:endParaRPr lang="en-US" sz="3200" b="1" baseline="0" dirty="0" smtClean="0">
              <a:solidFill>
                <a:srgbClr val="002776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08200" y="2184400"/>
            <a:ext cx="2622074" cy="12233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tencil" panose="040409050D0802020404" pitchFamily="82" charset="0"/>
              </a:rPr>
              <a:t>LIMITS ON </a:t>
            </a:r>
          </a:p>
          <a:p>
            <a:pPr algn="ctr"/>
            <a:r>
              <a:rPr lang="en-US" sz="3200" dirty="0" smtClean="0">
                <a:latin typeface="Stencil" panose="040409050D0802020404" pitchFamily="82" charset="0"/>
              </a:rPr>
              <a:t>USE</a:t>
            </a:r>
            <a:endParaRPr lang="en-US" sz="3200" dirty="0">
              <a:latin typeface="Stencil" panose="040409050D0802020404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25500" y="2921000"/>
            <a:ext cx="914400" cy="914400"/>
          </a:xfrm>
          <a:prstGeom prst="rect">
            <a:avLst/>
          </a:prstGeom>
        </p:spPr>
        <p:txBody>
          <a:bodyPr vert="horz" wrap="none" lIns="0" tIns="45720" rIns="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402" y="4646140"/>
            <a:ext cx="6914940" cy="14580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wrap="square" lIns="274320" tIns="45720" rIns="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srgbClr val="002776"/>
                </a:solidFill>
                <a:latin typeface="Calibri" panose="020F0502020204030204" pitchFamily="34" charset="0"/>
              </a:rPr>
              <a:t>Limited to Procurements </a:t>
            </a:r>
            <a:r>
              <a:rPr lang="en-US" sz="3200" b="1" u="sng" dirty="0">
                <a:solidFill>
                  <a:srgbClr val="002776"/>
                </a:solidFill>
                <a:latin typeface="Calibri" panose="020F0502020204030204" pitchFamily="34" charset="0"/>
              </a:rPr>
              <a:t>Below the Simplified Acquisition </a:t>
            </a:r>
            <a:r>
              <a:rPr lang="en-US" sz="3200" b="1" u="sng" dirty="0" smtClean="0">
                <a:solidFill>
                  <a:srgbClr val="002776"/>
                </a:solidFill>
                <a:latin typeface="Calibri" panose="020F0502020204030204" pitchFamily="34" charset="0"/>
              </a:rPr>
              <a:t>Threshold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1418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COMMERCIAL E-COMMERCE PORTAL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42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7775" y="1124465"/>
            <a:ext cx="6586149" cy="5436973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 lnSpcReduction="10000"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</a:rPr>
              <a:t>Who Can Be a Commercial E-Commerce Portal?</a:t>
            </a:r>
            <a:endParaRPr lang="en-US" sz="3200" dirty="0">
              <a:latin typeface="Calibri" panose="020F0502020204030204" pitchFamily="34" charset="0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“a </a:t>
            </a:r>
            <a:r>
              <a:rPr lang="en-US" sz="3200" b="1" u="sng" dirty="0">
                <a:latin typeface="Calibri" panose="020F0502020204030204" pitchFamily="34" charset="0"/>
              </a:rPr>
              <a:t>commercial solution </a:t>
            </a:r>
            <a:r>
              <a:rPr lang="en-US" sz="3200" dirty="0">
                <a:latin typeface="Calibri" panose="020F0502020204030204" pitchFamily="34" charset="0"/>
              </a:rPr>
              <a:t>providing for the purchase of commercial products aggregated, distributed, sold, or manufactured via an online portal.”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latin typeface="Calibri" panose="020F0502020204030204" pitchFamily="34" charset="0"/>
              </a:rPr>
              <a:t>Does </a:t>
            </a:r>
            <a:r>
              <a:rPr lang="en-US" sz="3200" b="1" u="sng" dirty="0">
                <a:latin typeface="Calibri" panose="020F0502020204030204" pitchFamily="34" charset="0"/>
              </a:rPr>
              <a:t>not include</a:t>
            </a:r>
            <a:r>
              <a:rPr lang="en-US" sz="3200" dirty="0">
                <a:latin typeface="Calibri" panose="020F0502020204030204" pitchFamily="34" charset="0"/>
              </a:rPr>
              <a:t> an online portal </a:t>
            </a:r>
            <a:r>
              <a:rPr lang="en-US" sz="3200" b="1" dirty="0">
                <a:latin typeface="Calibri" panose="020F0502020204030204" pitchFamily="34" charset="0"/>
              </a:rPr>
              <a:t>managed by the Government</a:t>
            </a:r>
            <a:r>
              <a:rPr lang="en-US" sz="3200" dirty="0">
                <a:latin typeface="Calibri" panose="020F0502020204030204" pitchFamily="34" charset="0"/>
              </a:rPr>
              <a:t> for, or predominantly for use by, Government agencies</a:t>
            </a:r>
            <a:r>
              <a:rPr lang="en-US" sz="3200" dirty="0" smtClean="0">
                <a:latin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97" y="1322173"/>
            <a:ext cx="2504303" cy="1565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24" y="4254116"/>
            <a:ext cx="2035725" cy="20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04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COMMERCIAL E-COMMERCE PORTAL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43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7774" y="1173892"/>
            <a:ext cx="8402594" cy="5179908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 fontScale="92500" lnSpcReduction="10000"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</a:rPr>
              <a:t>Who Can Be a Commercial E-Commerce Portal?</a:t>
            </a:r>
            <a:endParaRPr lang="en-US" sz="3200" dirty="0">
              <a:latin typeface="Calibri" panose="020F0502020204030204" pitchFamily="34" charset="0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Calibri" panose="020F0502020204030204" pitchFamily="34" charset="0"/>
              </a:rPr>
              <a:t>widely used</a:t>
            </a:r>
            <a:r>
              <a:rPr lang="en-US" sz="3200" dirty="0">
                <a:latin typeface="Calibri" panose="020F0502020204030204" pitchFamily="34" charset="0"/>
              </a:rPr>
              <a:t> in the private </a:t>
            </a:r>
            <a:r>
              <a:rPr lang="en-US" sz="3200" dirty="0" smtClean="0">
                <a:latin typeface="Calibri" panose="020F0502020204030204" pitchFamily="34" charset="0"/>
              </a:rPr>
              <a:t>sector</a:t>
            </a:r>
            <a:endParaRPr lang="en-US" sz="3200" dirty="0">
              <a:latin typeface="Calibri" panose="020F0502020204030204" pitchFamily="34" charset="0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Calibri" panose="020F0502020204030204" pitchFamily="34" charset="0"/>
              </a:rPr>
              <a:t>Has features</a:t>
            </a:r>
            <a:r>
              <a:rPr lang="en-US" sz="3200" dirty="0">
                <a:latin typeface="Calibri" panose="020F0502020204030204" pitchFamily="34" charset="0"/>
              </a:rPr>
              <a:t> that facilitate the execution of program </a:t>
            </a:r>
            <a:r>
              <a:rPr lang="en-US" sz="3200" dirty="0" smtClean="0">
                <a:latin typeface="Calibri" panose="020F0502020204030204" pitchFamily="34" charset="0"/>
              </a:rPr>
              <a:t>objectives</a:t>
            </a:r>
            <a:endParaRPr lang="en-US" sz="3200" dirty="0">
              <a:latin typeface="Calibri" panose="020F0502020204030204" pitchFamily="34" charset="0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Supplier and product selection </a:t>
            </a:r>
            <a:r>
              <a:rPr lang="en-US" sz="3200" dirty="0" smtClean="0">
                <a:latin typeface="Calibri" panose="020F0502020204030204" pitchFamily="34" charset="0"/>
              </a:rPr>
              <a:t>are </a:t>
            </a:r>
            <a:r>
              <a:rPr lang="en-US" sz="3200" b="1" u="sng" dirty="0" smtClean="0">
                <a:latin typeface="Calibri" panose="020F0502020204030204" pitchFamily="34" charset="0"/>
              </a:rPr>
              <a:t>frequently updated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endParaRPr lang="en-US" sz="3200" dirty="0">
              <a:latin typeface="Calibri" panose="020F0502020204030204" pitchFamily="34" charset="0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an assortment of product and supplier </a:t>
            </a:r>
            <a:r>
              <a:rPr lang="en-US" sz="3200" b="1" u="sng" dirty="0" smtClean="0">
                <a:latin typeface="Calibri" panose="020F0502020204030204" pitchFamily="34" charset="0"/>
              </a:rPr>
              <a:t>reviews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endParaRPr lang="en-US" sz="3200" dirty="0">
              <a:latin typeface="Calibri" panose="020F0502020204030204" pitchFamily="34" charset="0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Calibri" panose="020F0502020204030204" pitchFamily="34" charset="0"/>
              </a:rPr>
              <a:t>invoicing payment</a:t>
            </a:r>
            <a:r>
              <a:rPr lang="en-US" sz="3200" dirty="0">
                <a:latin typeface="Calibri" panose="020F0502020204030204" pitchFamily="34" charset="0"/>
              </a:rPr>
              <a:t>, and 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Calibri" panose="020F0502020204030204" pitchFamily="34" charset="0"/>
              </a:rPr>
              <a:t>customer </a:t>
            </a:r>
            <a:r>
              <a:rPr lang="en-US" sz="3200" b="1" u="sng" dirty="0" smtClean="0">
                <a:latin typeface="Calibri" panose="020F0502020204030204" pitchFamily="34" charset="0"/>
              </a:rPr>
              <a:t>service</a:t>
            </a:r>
            <a:endParaRPr kumimoji="0" lang="en-US" sz="4400" b="1" i="0" u="sng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84" y="1547388"/>
            <a:ext cx="1371600" cy="1091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21" y="5065508"/>
            <a:ext cx="1707197" cy="170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4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72486" y="973069"/>
            <a:ext cx="8093676" cy="2157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1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THIS IS STILL </a:t>
            </a: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1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FEDERAL PROCUREMENT . . . </a:t>
            </a:r>
            <a:endParaRPr lang="en-US" altLang="en-US" sz="1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88325" y="6446838"/>
            <a:ext cx="955675" cy="24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3E2D4C-3D79-431E-9970-DC2E583B0F62}" type="slidenum">
              <a:rPr lang="en-US" altLang="en-US" smtClean="0"/>
              <a:pPr/>
              <a:t>44</a:t>
            </a:fld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14" y="3592774"/>
            <a:ext cx="2701736" cy="2170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53" y="3893979"/>
            <a:ext cx="2949476" cy="162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2" y="3725512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90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FEDERAL PROCUREMENT OVERLAY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45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7774" y="1173892"/>
            <a:ext cx="8402594" cy="5179908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Calibri" panose="020F0502020204030204" pitchFamily="34" charset="0"/>
              </a:rPr>
              <a:t>All Federal procurement laws</a:t>
            </a:r>
            <a:r>
              <a:rPr lang="en-US" sz="3200" dirty="0">
                <a:latin typeface="Calibri" panose="020F0502020204030204" pitchFamily="34" charset="0"/>
              </a:rPr>
              <a:t> apply to the </a:t>
            </a:r>
            <a:r>
              <a:rPr lang="en-US" sz="3200" dirty="0" smtClean="0">
                <a:latin typeface="Calibri" panose="020F0502020204030204" pitchFamily="34" charset="0"/>
              </a:rPr>
              <a:t>Program</a:t>
            </a:r>
            <a:endParaRPr lang="en-US" sz="3200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“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Policies, procedures, requirements, or restrictions</a:t>
            </a:r>
            <a:r>
              <a:rPr lang="en-US" sz="3200" dirty="0">
                <a:latin typeface="Calibri" panose="020F0502020204030204" pitchFamily="34" charset="0"/>
              </a:rPr>
              <a:t> for the procurement of property or services by the Federal Government</a:t>
            </a:r>
            <a:r>
              <a:rPr lang="en-US" sz="3200" dirty="0" smtClean="0">
                <a:latin typeface="Calibri" panose="020F0502020204030204" pitchFamily="34" charset="0"/>
              </a:rPr>
              <a:t>”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“</a:t>
            </a:r>
            <a:r>
              <a:rPr lang="en-US" sz="3200" b="1" u="sng" dirty="0" smtClean="0">
                <a:latin typeface="Calibri" panose="020F0502020204030204" pitchFamily="34" charset="0"/>
              </a:rPr>
              <a:t>Unless</a:t>
            </a:r>
            <a:r>
              <a:rPr lang="en-US" sz="3200" dirty="0" smtClean="0">
                <a:latin typeface="Calibri" panose="020F0502020204030204" pitchFamily="34" charset="0"/>
              </a:rPr>
              <a:t> otherwise </a:t>
            </a:r>
            <a:r>
              <a:rPr lang="en-US" sz="3200" dirty="0">
                <a:latin typeface="Calibri" panose="020F0502020204030204" pitchFamily="34" charset="0"/>
              </a:rPr>
              <a:t>provided in this section</a:t>
            </a:r>
            <a:r>
              <a:rPr lang="en-US" sz="3200" dirty="0" smtClean="0">
                <a:latin typeface="Calibri" panose="020F0502020204030204" pitchFamily="34" charset="0"/>
              </a:rPr>
              <a:t>”</a:t>
            </a:r>
            <a:endParaRPr lang="en-US" sz="3200" dirty="0">
              <a:latin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52" y="4597596"/>
            <a:ext cx="2733933" cy="2187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58" y="4701388"/>
            <a:ext cx="2067611" cy="17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54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FEDERAL PROCUREMENT OVERLAY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46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7774" y="1173892"/>
            <a:ext cx="8402594" cy="4942703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Portal Provider Must Screen </a:t>
            </a:r>
            <a:r>
              <a:rPr lang="en-US" sz="3200" b="1" u="sng" dirty="0" smtClean="0">
                <a:latin typeface="Calibri" panose="020F0502020204030204" pitchFamily="34" charset="0"/>
              </a:rPr>
              <a:t>Suppliers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Excluded Parties List (suspended or debarred contractors)</a:t>
            </a:r>
            <a:endParaRPr lang="en-US" sz="3200" dirty="0">
              <a:latin typeface="Calibri" panose="020F0502020204030204" pitchFamily="34" charset="0"/>
            </a:endParaRP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</a:rPr>
              <a:t>Portal Provider Must Screen </a:t>
            </a:r>
            <a:r>
              <a:rPr lang="en-US" sz="3200" b="1" u="sng" dirty="0" smtClean="0">
                <a:latin typeface="Calibri" panose="020F0502020204030204" pitchFamily="34" charset="0"/>
              </a:rPr>
              <a:t>Products</a:t>
            </a:r>
            <a:endParaRPr lang="en-US" sz="3200" b="1" u="sng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Buy American Act &amp; Trade Agreements Act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Berry Amendment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Specialty Metals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81" y="4309529"/>
            <a:ext cx="2694545" cy="24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03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FEDERAL PROCUREMENT OVERLAY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47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20129" y="911986"/>
            <a:ext cx="6870357" cy="5272777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Small Business Set-Asides</a:t>
            </a:r>
            <a:endParaRPr lang="en-US" sz="2800" b="1" u="sng" dirty="0" smtClean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Agencies have </a:t>
            </a:r>
            <a:r>
              <a:rPr lang="en-US" sz="2800" b="1" dirty="0">
                <a:latin typeface="Calibri" panose="020F0502020204030204" pitchFamily="34" charset="0"/>
              </a:rPr>
              <a:t>same authority to restrict competition</a:t>
            </a:r>
            <a:r>
              <a:rPr lang="en-US" sz="2800" dirty="0">
                <a:latin typeface="Calibri" panose="020F0502020204030204" pitchFamily="34" charset="0"/>
              </a:rPr>
              <a:t> to small business concerns.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Small Business Goals</a:t>
            </a:r>
            <a:endParaRPr lang="en-US" sz="2800" b="1" u="sng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An E-Commerce procurement </a:t>
            </a:r>
            <a:r>
              <a:rPr lang="en-US" sz="2800" b="1" dirty="0">
                <a:latin typeface="Calibri" panose="020F0502020204030204" pitchFamily="34" charset="0"/>
              </a:rPr>
              <a:t>is deemed an award of a prime contract</a:t>
            </a:r>
            <a:r>
              <a:rPr lang="en-US" sz="2800" dirty="0">
                <a:latin typeface="Calibri" panose="020F0502020204030204" pitchFamily="34" charset="0"/>
              </a:rPr>
              <a:t> for purposes of small business </a:t>
            </a:r>
            <a:r>
              <a:rPr lang="en-US" sz="2800" dirty="0" smtClean="0">
                <a:latin typeface="Calibri" panose="020F0502020204030204" pitchFamily="34" charset="0"/>
              </a:rPr>
              <a:t>goals</a:t>
            </a:r>
            <a:endParaRPr lang="en-US" sz="2800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E-Commerce purchases count</a:t>
            </a:r>
            <a:r>
              <a:rPr lang="en-US" sz="2800" dirty="0">
                <a:latin typeface="Calibri" panose="020F0502020204030204" pitchFamily="34" charset="0"/>
              </a:rPr>
              <a:t> in the computation of the “total value of all prime contract awards”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Current Governmentwide </a:t>
            </a:r>
            <a:r>
              <a:rPr lang="en-US" sz="2800" b="1" dirty="0">
                <a:latin typeface="Calibri" panose="020F0502020204030204" pitchFamily="34" charset="0"/>
              </a:rPr>
              <a:t>small business goal is 23%</a:t>
            </a:r>
            <a:r>
              <a:rPr lang="en-US" sz="2800" dirty="0">
                <a:latin typeface="Calibri" panose="020F0502020204030204" pitchFamily="34" charset="0"/>
              </a:rPr>
              <a:t> of such </a:t>
            </a:r>
            <a:r>
              <a:rPr lang="en-US" sz="2800" dirty="0" smtClean="0">
                <a:latin typeface="Calibri" panose="020F0502020204030204" pitchFamily="34" charset="0"/>
              </a:rPr>
              <a:t>value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93" y="3401596"/>
            <a:ext cx="2483708" cy="1069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31" y="1147118"/>
            <a:ext cx="1616154" cy="157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4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FEDERAL PROCUREMENT OVERLAY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48</a:t>
            </a:fld>
            <a:endParaRPr lang="en-US" alt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sz="quarter" idx="13"/>
          </p:nvPr>
        </p:nvSpPr>
        <p:spPr>
          <a:xfrm>
            <a:off x="3148333" y="6353800"/>
            <a:ext cx="4357688" cy="431800"/>
          </a:xfrm>
        </p:spPr>
        <p:txBody>
          <a:bodyPr>
            <a:normAutofit fontScale="85000" lnSpcReduction="20000"/>
          </a:bodyPr>
          <a:lstStyle/>
          <a:p>
            <a:pPr marL="171443" lvl="1" indent="-171443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774" y="1173892"/>
            <a:ext cx="6054810" cy="5090984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 fontScale="92500" lnSpcReduction="10000"/>
          </a:bodyPr>
          <a:lstStyle/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Contractors Beware of Void Orders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latin typeface="Calibri" panose="020F0502020204030204" pitchFamily="34" charset="0"/>
              </a:rPr>
              <a:t>Anti-Deficiency Act</a:t>
            </a:r>
            <a:r>
              <a:rPr lang="en-US" sz="3200" dirty="0" smtClean="0">
                <a:latin typeface="Calibri" panose="020F0502020204030204" pitchFamily="34" charset="0"/>
              </a:rPr>
              <a:t> applies to E-Commerce Purchases (31 USC § 1341)</a:t>
            </a:r>
          </a:p>
          <a:p>
            <a:pPr marL="1371600" lvl="2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Calibri" panose="020F0502020204030204" pitchFamily="34" charset="0"/>
              </a:rPr>
              <a:t>Orders must have adequate appropriations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Only Contracting Officers with </a:t>
            </a:r>
            <a:r>
              <a:rPr lang="en-US" sz="3200" b="1" u="sng" dirty="0" smtClean="0">
                <a:latin typeface="Calibri" panose="020F0502020204030204" pitchFamily="34" charset="0"/>
              </a:rPr>
              <a:t>“Actual Authority”</a:t>
            </a:r>
            <a:r>
              <a:rPr lang="en-US" sz="3200" dirty="0" smtClean="0">
                <a:latin typeface="Calibri" panose="020F0502020204030204" pitchFamily="34" charset="0"/>
              </a:rPr>
              <a:t> may bind the Government</a:t>
            </a:r>
            <a:endParaRPr lang="en-US" sz="3200" dirty="0">
              <a:latin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spcAft>
                <a:spcPts val="1800"/>
              </a:spcAft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" name="&quot;No&quot; Symbol 1"/>
          <p:cNvSpPr/>
          <p:nvPr/>
        </p:nvSpPr>
        <p:spPr>
          <a:xfrm>
            <a:off x="6289589" y="2335427"/>
            <a:ext cx="2854411" cy="2421924"/>
          </a:xfrm>
          <a:prstGeom prst="noSmoking">
            <a:avLst/>
          </a:prstGeom>
          <a:solidFill>
            <a:srgbClr val="FF0000">
              <a:alpha val="38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SALE?</a:t>
            </a:r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586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FEDERAL PROCUREMENT OVERLAY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49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7774" y="1173892"/>
            <a:ext cx="8402594" cy="5179908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marL="457200" lvl="0" indent="-45720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Restrictions on Disclosure and Use of Information</a:t>
            </a:r>
          </a:p>
          <a:p>
            <a:pPr marL="914400" lvl="1" indent="-45720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Portal Provider shall </a:t>
            </a:r>
            <a:r>
              <a:rPr lang="en-US" sz="2200" b="1" u="sng" dirty="0">
                <a:latin typeface="Calibri" panose="020F0502020204030204" pitchFamily="34" charset="0"/>
              </a:rPr>
              <a:t>not sell or disclose </a:t>
            </a:r>
            <a:r>
              <a:rPr lang="en-US" sz="2200" b="1" u="sng" dirty="0" smtClean="0">
                <a:latin typeface="Calibri" panose="020F0502020204030204" pitchFamily="34" charset="0"/>
              </a:rPr>
              <a:t>information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</a:rPr>
              <a:t>about Government orders that identifies the Federal Government as the </a:t>
            </a:r>
            <a:r>
              <a:rPr lang="en-US" sz="2200" dirty="0" smtClean="0">
                <a:latin typeface="Calibri" panose="020F0502020204030204" pitchFamily="34" charset="0"/>
              </a:rPr>
              <a:t>purchaser</a:t>
            </a:r>
            <a:endParaRPr lang="en-US" sz="2200" dirty="0"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Portal </a:t>
            </a:r>
            <a:r>
              <a:rPr lang="en-US" sz="2200" dirty="0">
                <a:latin typeface="Calibri" panose="020F0502020204030204" pitchFamily="34" charset="0"/>
              </a:rPr>
              <a:t>Provider </a:t>
            </a:r>
            <a:r>
              <a:rPr lang="en-US" sz="2200" b="1" u="sng" dirty="0">
                <a:latin typeface="Calibri" panose="020F0502020204030204" pitchFamily="34" charset="0"/>
              </a:rPr>
              <a:t>shall safeguard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information </a:t>
            </a:r>
            <a:r>
              <a:rPr lang="en-US" sz="2200" dirty="0">
                <a:latin typeface="Calibri" panose="020F0502020204030204" pitchFamily="34" charset="0"/>
              </a:rPr>
              <a:t>pertaining to the Federal Government, especially against </a:t>
            </a:r>
            <a:r>
              <a:rPr lang="en-US" sz="2200" b="1" u="sng" dirty="0">
                <a:latin typeface="Calibri" panose="020F0502020204030204" pitchFamily="34" charset="0"/>
              </a:rPr>
              <a:t>national security or cybersecurity threats</a:t>
            </a:r>
            <a:r>
              <a:rPr lang="en-US" sz="2200" dirty="0" smtClean="0">
                <a:latin typeface="Calibri" panose="020F0502020204030204" pitchFamily="34" charset="0"/>
              </a:rPr>
              <a:t>;</a:t>
            </a:r>
          </a:p>
          <a:p>
            <a:pPr marL="914400" lvl="1" indent="-45720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Portal Provider shall </a:t>
            </a:r>
            <a:r>
              <a:rPr lang="en-US" sz="2200" b="1" u="sng" dirty="0">
                <a:latin typeface="Calibri" panose="020F0502020204030204" pitchFamily="34" charset="0"/>
              </a:rPr>
              <a:t>not use</a:t>
            </a:r>
            <a:r>
              <a:rPr lang="en-US" sz="2200" dirty="0">
                <a:latin typeface="Calibri" panose="020F0502020204030204" pitchFamily="34" charset="0"/>
              </a:rPr>
              <a:t> information related to a product from a third-party supplier or the transaction of such product for </a:t>
            </a:r>
            <a:r>
              <a:rPr lang="en-US" sz="2200" b="1" u="sng" dirty="0">
                <a:latin typeface="Calibri" panose="020F0502020204030204" pitchFamily="34" charset="0"/>
              </a:rPr>
              <a:t>any purpose</a:t>
            </a:r>
            <a:r>
              <a:rPr lang="en-US" sz="2200" b="1" dirty="0">
                <a:latin typeface="Calibri" panose="020F0502020204030204" pitchFamily="34" charset="0"/>
              </a:rPr>
              <a:t> other than compliance with Program requirements</a:t>
            </a:r>
            <a:r>
              <a:rPr lang="en-US" sz="2200" dirty="0">
                <a:latin typeface="Calibri" panose="020F0502020204030204" pitchFamily="34" charset="0"/>
              </a:rPr>
              <a:t>. </a:t>
            </a:r>
            <a:endParaRPr lang="en-US" sz="2200" b="1" dirty="0">
              <a:solidFill>
                <a:srgbClr val="002776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Aft>
                <a:spcPts val="1800"/>
              </a:spcAft>
            </a:pPr>
            <a:endParaRPr lang="en-US" sz="2200" dirty="0">
              <a:latin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 rot="21279217">
            <a:off x="3573574" y="5965119"/>
            <a:ext cx="3954162" cy="54458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CONFIDENTIAL</a:t>
            </a:r>
            <a:endParaRPr lang="en-US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75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GOV CON LAW</a:t>
            </a:r>
            <a:endParaRPr lang="en-US" sz="4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315233"/>
            <a:ext cx="866502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186"/>
            <a:ext cx="9144000" cy="58058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85145" y="5828895"/>
            <a:ext cx="134788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2018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02008"/>
            <a:ext cx="35093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It was just a mirage….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37" y="2977979"/>
            <a:ext cx="712268" cy="8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4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72486" y="973069"/>
            <a:ext cx="8093676" cy="2157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1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 Process </a:t>
            </a:r>
            <a:endParaRPr lang="en-US" altLang="en-US" sz="1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88325" y="6446838"/>
            <a:ext cx="955675" cy="24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3E2D4C-3D79-431E-9970-DC2E583B0F62}" type="slidenum">
              <a:rPr lang="en-US" altLang="en-US" smtClean="0"/>
              <a:pPr/>
              <a:t>50</a:t>
            </a:fld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14" y="3592774"/>
            <a:ext cx="2701736" cy="2170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53" y="3893979"/>
            <a:ext cx="2949476" cy="162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2" y="3725512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75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 PROCESS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51</a:t>
            </a:fld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57" y="1160848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583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 PROCESS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52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8281" y="1173892"/>
            <a:ext cx="8822724" cy="5179908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OMB (not GSA) is responsible to implement the Program</a:t>
            </a:r>
            <a:endParaRPr lang="en-US" sz="2800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GSA and other Federal Agencies have a “consultative” role with </a:t>
            </a:r>
            <a:r>
              <a:rPr lang="en-US" sz="2800" dirty="0" smtClean="0">
                <a:latin typeface="Calibri" panose="020F0502020204030204" pitchFamily="34" charset="0"/>
              </a:rPr>
              <a:t>OMB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Three </a:t>
            </a:r>
            <a:r>
              <a:rPr lang="en-US" sz="2800" b="1" dirty="0">
                <a:latin typeface="Calibri" panose="020F0502020204030204" pitchFamily="34" charset="0"/>
              </a:rPr>
              <a:t>Phases over 2.25 Years</a:t>
            </a:r>
            <a:endParaRPr lang="en-US" sz="2800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Phase I:  </a:t>
            </a:r>
            <a:r>
              <a:rPr lang="en-US" sz="2800" b="1" u="sng" dirty="0">
                <a:latin typeface="Calibri" panose="020F0502020204030204" pitchFamily="34" charset="0"/>
              </a:rPr>
              <a:t>Implementation Plan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90 days</a:t>
            </a:r>
            <a:r>
              <a:rPr lang="en-US" sz="2800" dirty="0">
                <a:latin typeface="Calibri" panose="020F0502020204030204" pitchFamily="34" charset="0"/>
              </a:rPr>
              <a:t> from enactment of § 846)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Phase II:  </a:t>
            </a:r>
            <a:r>
              <a:rPr lang="en-US" sz="2800" b="1" u="sng" dirty="0">
                <a:latin typeface="Calibri" panose="020F0502020204030204" pitchFamily="34" charset="0"/>
              </a:rPr>
              <a:t>Market Analysis and Consultation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one year</a:t>
            </a:r>
            <a:r>
              <a:rPr lang="en-US" sz="2800" dirty="0">
                <a:latin typeface="Calibri" panose="020F0502020204030204" pitchFamily="34" charset="0"/>
              </a:rPr>
              <a:t> from Implementation Plan)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Phase III:  </a:t>
            </a:r>
            <a:r>
              <a:rPr lang="en-US" sz="2800" b="1" u="sng" dirty="0">
                <a:latin typeface="Calibri" panose="020F0502020204030204" pitchFamily="34" charset="0"/>
              </a:rPr>
              <a:t>Program Implementation Guidance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two years</a:t>
            </a:r>
            <a:r>
              <a:rPr lang="en-US" sz="2800" dirty="0">
                <a:latin typeface="Calibri" panose="020F0502020204030204" pitchFamily="34" charset="0"/>
              </a:rPr>
              <a:t> from Implementation Plan</a:t>
            </a:r>
            <a:r>
              <a:rPr lang="en-US" sz="2800" dirty="0" smtClean="0">
                <a:latin typeface="Calibri" panose="020F0502020204030204" pitchFamily="34" charset="0"/>
              </a:rPr>
              <a:t>)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74" y="2199502"/>
            <a:ext cx="1424631" cy="14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4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72486" y="973069"/>
            <a:ext cx="8093676" cy="2157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Times" panose="02020603050405020304" pitchFamily="18" charset="0"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1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Thoughts and Observations</a:t>
            </a:r>
            <a:endParaRPr lang="en-US" altLang="en-US" sz="1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88325" y="6446838"/>
            <a:ext cx="955675" cy="24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3E2D4C-3D79-431E-9970-DC2E583B0F62}" type="slidenum">
              <a:rPr lang="en-US" altLang="en-US" smtClean="0"/>
              <a:pPr/>
              <a:t>53</a:t>
            </a:fld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14" y="3592774"/>
            <a:ext cx="2701736" cy="2170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53" y="3893979"/>
            <a:ext cx="2949476" cy="162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2" y="3725512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682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NUTSHELL . . . </a:t>
            </a:r>
            <a:endParaRPr lang="en-US" altLang="en-US" sz="4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3798" y="1010446"/>
            <a:ext cx="8031891" cy="4983162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Potential important 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new way to sell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COTS products across the Federal Government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 will 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supplement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(not replace) existing vehicles.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Better suited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for certain COTS products acquired below the SAT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Numerous policy and practical issues 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remain unresolved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 will take 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several years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to establish 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AEA6F7-ACCB-40FA-B8B3-AD1286B1B0E1}" type="slidenum">
              <a:rPr lang="en-US" altLang="en-US" smtClean="0"/>
              <a:pPr/>
              <a:t>54</a:t>
            </a:fld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56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THOUGHTS &amp; OBSERVATIONS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55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8281" y="1173892"/>
            <a:ext cx="8822724" cy="5179908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Unresolved Policy and Bureaucratic Tensions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32" y="2897202"/>
            <a:ext cx="3218610" cy="3795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793" y="1889933"/>
            <a:ext cx="7759700" cy="914400"/>
          </a:xfrm>
          <a:prstGeom prst="rect">
            <a:avLst/>
          </a:prstGeom>
          <a:ln w="53975">
            <a:solidFill>
              <a:schemeClr val="accent1">
                <a:shade val="50000"/>
              </a:schemeClr>
            </a:solidFill>
          </a:ln>
        </p:spPr>
        <p:txBody>
          <a:bodyPr vert="horz" wrap="square" lIns="0" tIns="45720" rIns="0" bIns="45720" rtlCol="0" anchor="ctr" anchorCtr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How Congress handled the really difficult issues . . . </a:t>
            </a:r>
          </a:p>
        </p:txBody>
      </p:sp>
    </p:spTree>
    <p:extLst>
      <p:ext uri="{BB962C8B-B14F-4D97-AF65-F5344CB8AC3E}">
        <p14:creationId xmlns:p14="http://schemas.microsoft.com/office/powerpoint/2010/main" val="2065066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THOUGHTS &amp; OBSERVATIONS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56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8281" y="1173892"/>
            <a:ext cx="8822724" cy="5179908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Unresolved Policy and Bureaucratic Tensions</a:t>
            </a:r>
            <a:endParaRPr lang="en-US" sz="3200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Commercial Practices vs. Federal Procurement Policy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Efficiency vs. </a:t>
            </a:r>
            <a:r>
              <a:rPr lang="en-US" sz="2800" dirty="0" smtClean="0">
                <a:latin typeface="Calibri" panose="020F0502020204030204" pitchFamily="34" charset="0"/>
              </a:rPr>
              <a:t>Security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Old FSS Program vs. New E-Commerce Portals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OMB vs. GSA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Established Federal Contractors vs. “Nontraditional” Federal </a:t>
            </a:r>
            <a:r>
              <a:rPr lang="en-US" sz="2800" dirty="0" smtClean="0">
                <a:latin typeface="Calibri" panose="020F0502020204030204" pitchFamily="34" charset="0"/>
              </a:rPr>
              <a:t>Contractors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GSA/OMB vs. the Federal Acquisition Community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96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THOUGHTS &amp; OBSERVATIONS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94818A-290E-400E-90CC-C6B46D3DF839}" type="slidenum">
              <a:rPr lang="en-US" altLang="en-US" smtClean="0"/>
              <a:pPr/>
              <a:t>57</a:t>
            </a:fld>
            <a:endParaRPr lang="en-US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8281" y="1173892"/>
            <a:ext cx="8822724" cy="5179908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Contractor Community Strategy:  Stay Tuned and </a:t>
            </a:r>
            <a:r>
              <a:rPr lang="en-US" sz="3200" b="1" u="sng" dirty="0" smtClean="0">
                <a:latin typeface="Calibri" panose="020F0502020204030204" pitchFamily="34" charset="0"/>
              </a:rPr>
              <a:t>Participate</a:t>
            </a:r>
            <a:endParaRPr lang="en-US" sz="3200" u="sng" dirty="0"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Once implemented, the Commercial E-Commerce Portals could significantly impact the Federal procurement marketplace for COTS </a:t>
            </a:r>
            <a:r>
              <a:rPr lang="en-US" sz="3200" dirty="0" smtClean="0">
                <a:latin typeface="Calibri" panose="020F0502020204030204" pitchFamily="34" charset="0"/>
              </a:rPr>
              <a:t>products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COTS Contractors should closely monitor developments in the implementation of the Program and </a:t>
            </a:r>
            <a:r>
              <a:rPr lang="en-US" sz="3200" b="1" u="sng" dirty="0">
                <a:latin typeface="Calibri" panose="020F0502020204030204" pitchFamily="34" charset="0"/>
              </a:rPr>
              <a:t>participate</a:t>
            </a:r>
            <a:r>
              <a:rPr lang="en-US" sz="3200" b="1" dirty="0">
                <a:latin typeface="Calibri" panose="020F0502020204030204" pitchFamily="34" charset="0"/>
              </a:rPr>
              <a:t> in the process</a:t>
            </a:r>
            <a:r>
              <a:rPr lang="en-US" sz="3200" dirty="0">
                <a:latin typeface="Calibri" panose="020F0502020204030204" pitchFamily="34" charset="0"/>
              </a:rPr>
              <a:t>.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62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/>
              <a:pPr/>
              <a:t>58</a:t>
            </a:fld>
            <a:endParaRPr 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778" y="1164920"/>
            <a:ext cx="8229600" cy="5109945"/>
          </a:xfrm>
        </p:spPr>
        <p:txBody>
          <a:bodyPr/>
          <a:lstStyle/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Times" pitchFamily="18" charset="0"/>
              <a:buNone/>
            </a:pP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REVELATIONS FROM</a:t>
            </a:r>
          </a:p>
          <a:p>
            <a:pPr algn="ctr">
              <a:buFont typeface="Times" pitchFamily="18" charset="0"/>
              <a:buNone/>
            </a:pP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GAO PROTEST STATISTICS</a:t>
            </a:r>
          </a:p>
        </p:txBody>
      </p:sp>
      <p:pic>
        <p:nvPicPr>
          <p:cNvPr id="4" name="Picture 2" descr="http://gulfofmexicooilspillblog.files.wordpress.com/2010/11/gulf-of-mexico-oil-spill-blog-government-ga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841" y="3945700"/>
            <a:ext cx="4419539" cy="1540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6089" y="189530"/>
            <a:ext cx="8229600" cy="5110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      GAO PROTEST STATS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484892" y="6449786"/>
            <a:ext cx="5137150" cy="24311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From - GAO Annual Report to Congress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37181"/>
              </p:ext>
            </p:extLst>
          </p:nvPr>
        </p:nvGraphicFramePr>
        <p:xfrm>
          <a:off x="1" y="811943"/>
          <a:ext cx="9143999" cy="604605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22043"/>
                <a:gridCol w="1442432"/>
                <a:gridCol w="1921210"/>
                <a:gridCol w="1321546"/>
                <a:gridCol w="1481044"/>
                <a:gridCol w="1355724"/>
              </a:tblGrid>
              <a:tr h="3968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 2017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FY2014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FY2013</a:t>
                      </a:r>
                      <a:endParaRPr lang="en-US" sz="1600" dirty="0"/>
                    </a:p>
                  </a:txBody>
                  <a:tcPr/>
                </a:tc>
              </a:tr>
              <a:tr h="3456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Cases Filed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2,596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(down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7%)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2789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(up 6%)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2,639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(up 3%)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2,561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(up 5%)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2,429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(down 2%)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56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Cases Closed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2,672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(256 Task Order Cases)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2734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(375 Task Order Cases)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2647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(335 Task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Order Cases)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2,458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(292 Task Order Cases)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2,538</a:t>
                      </a:r>
                    </a:p>
                    <a:p>
                      <a:pPr algn="ctr"/>
                      <a:r>
                        <a:rPr lang="en-US" sz="1400" dirty="0" smtClean="0"/>
                        <a:t>(259 Task Order Cases)</a:t>
                      </a:r>
                      <a:endParaRPr lang="en-US" sz="1400" dirty="0"/>
                    </a:p>
                  </a:txBody>
                  <a:tcPr/>
                </a:tc>
              </a:tr>
              <a:tr h="4464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Merit (Sustain + Deny) Decisions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581</a:t>
                      </a:r>
                      <a:endParaRPr lang="en-US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616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B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587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556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508</a:t>
                      </a:r>
                      <a:endParaRPr lang="en-US" sz="1400" b="1" i="1" dirty="0"/>
                    </a:p>
                  </a:txBody>
                  <a:tcPr>
                    <a:solidFill>
                      <a:srgbClr val="CBE2F3"/>
                    </a:solidFill>
                  </a:tcPr>
                </a:tc>
              </a:tr>
              <a:tr h="5651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Sustains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99</a:t>
                      </a:r>
                      <a:endParaRPr lang="en-US" sz="1400" b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One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protest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counted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as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18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“sustains”</a:t>
                      </a:r>
                    </a:p>
                  </a:txBody>
                  <a:tcP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87</a:t>
                      </a:r>
                      <a:endParaRPr lang="en-US" sz="1400" b="1" i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56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Sustain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17%</a:t>
                      </a:r>
                      <a:endParaRPr lang="en-US" sz="1400" b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22.56%</a:t>
                      </a:r>
                    </a:p>
                  </a:txBody>
                  <a:tcPr>
                    <a:solidFill>
                      <a:srgbClr val="CB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17%</a:t>
                      </a:r>
                      <a:endParaRPr lang="en-US" sz="1400" b="1" i="1" dirty="0"/>
                    </a:p>
                  </a:txBody>
                  <a:tcPr>
                    <a:solidFill>
                      <a:srgbClr val="CBE2F3"/>
                    </a:solidFill>
                  </a:tcPr>
                </a:tc>
              </a:tr>
              <a:tr h="529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Effectiveness Rate (Reported)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47%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46%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43%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43%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F1F9"/>
                    </a:solidFill>
                  </a:tcPr>
                </a:tc>
              </a:tr>
              <a:tr h="4765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ADR (cases used)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145</a:t>
                      </a:r>
                      <a:endParaRPr lang="en-US" sz="1400" b="1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ADR Success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84%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83%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86%</a:t>
                      </a:r>
                      <a:endParaRPr lang="en-US" sz="1400" b="1" dirty="0"/>
                    </a:p>
                  </a:txBody>
                  <a:tcPr/>
                </a:tc>
              </a:tr>
              <a:tr h="3968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Hearings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1.7%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(17 cases)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2.51%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(27 cases)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3.10%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(31 cases)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4.7%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(42 cases)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3.36%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(31 cases)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B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Today’s Outline</a:t>
            </a:r>
            <a:endParaRPr lang="en-US" sz="4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315233"/>
            <a:ext cx="866502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Trump Procurement Policy Update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NDAA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2018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Update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Protest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Update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Small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Business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Update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False Claims Act Update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Section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809 Panel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Update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4" y="2127035"/>
            <a:ext cx="4181957" cy="31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5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60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GAO PROTEST STATS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1166987"/>
            <a:ext cx="884331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Most Prevalent Grounds for Sustaining Protests in FY 2017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Unreasonable Technical Evaluation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Unreasonable Past Performance Evaluation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Unreasonable Cost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or Price evaluation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Inadequate Documentation of the Record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Flawed Selection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Decision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276225" lvl="2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3514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66765" y="6611937"/>
            <a:ext cx="956452" cy="246063"/>
          </a:xfrm>
          <a:prstGeom prst="rect">
            <a:avLst/>
          </a:prstGeom>
          <a:noFill/>
        </p:spPr>
        <p:txBody>
          <a:bodyPr/>
          <a:lstStyle/>
          <a:p>
            <a:fld id="{5E9B8515-8426-400B-802F-8D9BD266A0CC}" type="slidenum">
              <a:rPr lang="en-US" smtClean="0">
                <a:solidFill>
                  <a:srgbClr val="002776"/>
                </a:solidFill>
              </a:rPr>
              <a:pPr/>
              <a:t>61</a:t>
            </a:fld>
            <a:endParaRPr lang="en-US" dirty="0" smtClean="0">
              <a:solidFill>
                <a:srgbClr val="00277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56" y="1700842"/>
            <a:ext cx="3084125" cy="10720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06541" y="1154006"/>
            <a:ext cx="3968319" cy="31249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9109" y="2903956"/>
            <a:ext cx="3663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Protest System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56" y="4377171"/>
            <a:ext cx="3088891" cy="2234766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>
            <a:off x="144425" y="1154006"/>
            <a:ext cx="2557352" cy="156246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Losing Protester Pays Costs</a:t>
            </a:r>
            <a:endParaRPr lang="en-US" sz="2400" dirty="0"/>
          </a:p>
        </p:txBody>
      </p:sp>
      <p:sp>
        <p:nvSpPr>
          <p:cNvPr id="12" name="Right Arrow Callout 11"/>
          <p:cNvSpPr/>
          <p:nvPr/>
        </p:nvSpPr>
        <p:spPr>
          <a:xfrm>
            <a:off x="144425" y="2903956"/>
            <a:ext cx="2559734" cy="156246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Shorten</a:t>
            </a:r>
          </a:p>
          <a:p>
            <a:pPr algn="ctr"/>
            <a:r>
              <a:rPr lang="en-US" sz="2400" dirty="0" smtClean="0"/>
              <a:t>Process</a:t>
            </a:r>
          </a:p>
          <a:p>
            <a:pPr algn="ctr"/>
            <a:r>
              <a:rPr lang="en-US" sz="2400" dirty="0"/>
              <a:t>t</a:t>
            </a:r>
            <a:r>
              <a:rPr lang="en-US" sz="2400" dirty="0" smtClean="0"/>
              <a:t>o 65 Days</a:t>
            </a:r>
            <a:endParaRPr lang="en-US" sz="2400" dirty="0"/>
          </a:p>
        </p:txBody>
      </p:sp>
      <p:sp>
        <p:nvSpPr>
          <p:cNvPr id="9" name="Left Arrow Callout 8"/>
          <p:cNvSpPr/>
          <p:nvPr/>
        </p:nvSpPr>
        <p:spPr>
          <a:xfrm>
            <a:off x="6436310" y="1154005"/>
            <a:ext cx="2627791" cy="156246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9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Profit for Incumbents</a:t>
            </a:r>
            <a:endParaRPr lang="en-US" sz="2400" dirty="0"/>
          </a:p>
        </p:txBody>
      </p:sp>
      <p:sp>
        <p:nvSpPr>
          <p:cNvPr id="14" name="Left Arrow Callout 13"/>
          <p:cNvSpPr/>
          <p:nvPr/>
        </p:nvSpPr>
        <p:spPr>
          <a:xfrm>
            <a:off x="6436309" y="2866281"/>
            <a:ext cx="2627791" cy="156246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9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DoD Report on Impact of Protests</a:t>
            </a:r>
            <a:endParaRPr lang="en-US" sz="2400" dirty="0" smtClean="0"/>
          </a:p>
          <a:p>
            <a:pPr algn="ctr"/>
            <a:r>
              <a:rPr lang="en-US" sz="2400" dirty="0" smtClean="0"/>
              <a:t>Debriefings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4425" y="138501"/>
            <a:ext cx="8919675" cy="769441"/>
          </a:xfrm>
          <a:prstGeom prst="rect">
            <a:avLst/>
          </a:prstGeom>
          <a:noFill/>
          <a:ln w="476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2017 NDAA Proposals re Protests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70096" y="2716474"/>
            <a:ext cx="2560401" cy="200380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62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RAND REPORT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1166987"/>
            <a:ext cx="884331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§ 885 of 2017 NDAA: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 Comprehensive study on prevalence and impact of bid protests on DoD acquisitions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Rand Corporation Report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– Delivered to Congress in December 2017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 marL="276225" lvl="2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126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63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RAND REPORT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1166987"/>
            <a:ext cx="884331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Summary of Findings and Observations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latin typeface="Calibri" pitchFamily="34" charset="0"/>
                <a:cs typeface="Calibri" pitchFamily="34" charset="0"/>
              </a:rPr>
              <a:t>Substantially different views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of DoD and Private Sector regarding Bid Protests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latin typeface="Calibri" pitchFamily="34" charset="0"/>
                <a:cs typeface="Calibri" pitchFamily="34" charset="0"/>
              </a:rPr>
              <a:t>Increasing protest activity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at GAO and COFC between FY 2008 and FY 2016 . . . .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. . . . but overall </a:t>
            </a:r>
            <a:r>
              <a:rPr lang="en-US" sz="3200" b="1" u="sng" dirty="0" smtClean="0">
                <a:latin typeface="Calibri" pitchFamily="34" charset="0"/>
                <a:cs typeface="Calibri" pitchFamily="34" charset="0"/>
              </a:rPr>
              <a:t>very low percentage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of DoD procurements are protested.  (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Less than 0.3%!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latin typeface="Calibri" pitchFamily="34" charset="0"/>
                <a:cs typeface="Calibri" pitchFamily="34" charset="0"/>
              </a:rPr>
              <a:t>Small businesses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account for more than half of protest actions.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906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64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RAND REPORT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1166987"/>
            <a:ext cx="884331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Summary of Findings and Observations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Firms are </a:t>
            </a: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not likely to protest without merit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Based on stability of “Effectiveness Rate”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DoD uses stay overrides infrequently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Protest filings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peak at the end of the fiscal year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The number of protesters and protest actions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tends to grow </a:t>
            </a:r>
            <a:r>
              <a:rPr lang="en-US" sz="3200" b="1" u="sng" dirty="0" smtClean="0">
                <a:latin typeface="Calibri" pitchFamily="34" charset="0"/>
                <a:cs typeface="Calibri" pitchFamily="34" charset="0"/>
              </a:rPr>
              <a:t>with a contract’s value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497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65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RAND REPORT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1166987"/>
            <a:ext cx="884331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Summary of Findings and Observations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Small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business protests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less likely to be effective and more likely to be dismissed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The largest DoD contractors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have slightly higher sustained and effectiveness rates, but these differences are diminishing with time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Cases in which legal counsel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represent protesters have higher effectiveness and sustained rates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4504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66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RAND REPORT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1166987"/>
            <a:ext cx="884331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Summary of Findings and Observations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276225" lvl="2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186"/>
            <a:ext cx="9144000" cy="57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67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RAND REPORT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1166987"/>
            <a:ext cx="884331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Summary of Findings and Observations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276225" lvl="2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4868"/>
            <a:ext cx="9144000" cy="572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08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68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RAND REPORT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638" y="1052186"/>
            <a:ext cx="884331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Summary of Recommendations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Enhance quality of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post-award debriefings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“Worst debriefings” were adversarial and skimpy and cause offerors to file protests “in desperation”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Be careful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about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shortening GAO’s decision timeline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below 100 days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Most protests resolved within 30 days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But more complex protests take longer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“Shortening the timeline for GAO might not leave enough time to develop more complex decisions”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1153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69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RAND REPORT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1166987"/>
            <a:ext cx="884331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Summary of Recommendations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Be careful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about restrictions on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task order protests at GAO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Task order protests are generally </a:t>
            </a:r>
            <a:r>
              <a:rPr lang="en-US" sz="3200" b="1" i="1" dirty="0" smtClean="0">
                <a:latin typeface="Calibri" pitchFamily="34" charset="0"/>
                <a:cs typeface="Calibri" pitchFamily="34" charset="0"/>
              </a:rPr>
              <a:t>more likely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to be sustained or have corrective action compared with other types of protests.</a:t>
            </a: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1918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95" y="1026695"/>
            <a:ext cx="8448805" cy="5210593"/>
          </a:xfrm>
        </p:spPr>
        <p:txBody>
          <a:bodyPr/>
          <a:lstStyle/>
          <a:p>
            <a:pPr algn="ctr">
              <a:buFont typeface="Times" pitchFamily="18" charset="0"/>
              <a:buNone/>
            </a:pPr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Trump Procurement Policy Update</a:t>
            </a:r>
            <a:endParaRPr lang="en-US" sz="4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898" name="AutoShape 2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900" name="AutoShape 4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902" name="AutoShape 6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904" name="AutoShape 8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906" name="AutoShape 10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4" y="2904351"/>
            <a:ext cx="2095500" cy="2705100"/>
          </a:xfrm>
          <a:prstGeom prst="rect">
            <a:avLst/>
          </a:prstGeom>
        </p:spPr>
      </p:pic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45" y="2957847"/>
            <a:ext cx="3467701" cy="259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70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RAND REPORT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1166987"/>
            <a:ext cx="884331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Summary of Recommendations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Consider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expedited process for contracts under $100K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Consider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approaches to reduce and improve protests by Small Businesses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“Should more than half of protest activity be focused on less than 20 percent of contract dollars?”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Consider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requiring all protests at GAO to be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filed through </a:t>
            </a:r>
            <a:r>
              <a:rPr lang="en-US" sz="2800" b="1" u="sng" dirty="0" smtClean="0">
                <a:latin typeface="Calibri" pitchFamily="34" charset="0"/>
                <a:cs typeface="Calibri" pitchFamily="34" charset="0"/>
              </a:rPr>
              <a:t>legal counsel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6588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71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RAND REPORT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1166987"/>
            <a:ext cx="884331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Summary of Recommendations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Consider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collecting additional data and making changes to protest records to facilitate future research and decision-making.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Data on Agency-Level Protests plus annual report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Data on reasons for corrective action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Better COFC data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5101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>
                <a:solidFill>
                  <a:srgbClr val="002776"/>
                </a:solidFill>
              </a:rPr>
              <a:pPr/>
              <a:t>72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95" y="1026695"/>
            <a:ext cx="8448805" cy="5210593"/>
          </a:xfrm>
        </p:spPr>
        <p:txBody>
          <a:bodyPr/>
          <a:lstStyle/>
          <a:p>
            <a:pPr algn="ctr">
              <a:buFont typeface="Times" pitchFamily="18" charset="0"/>
              <a:buNone/>
            </a:pP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Small Business </a:t>
            </a:r>
          </a:p>
          <a:p>
            <a:pPr algn="ctr">
              <a:buFont typeface="Times" pitchFamily="18" charset="0"/>
              <a:buNone/>
            </a:pP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Update</a:t>
            </a:r>
          </a:p>
        </p:txBody>
      </p:sp>
      <p:sp>
        <p:nvSpPr>
          <p:cNvPr id="80898" name="AutoShape 2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0" name="AutoShape 4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2" name="AutoShape 6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4" name="AutoShape 8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6" name="AutoShape 10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94" y="3507868"/>
            <a:ext cx="5013659" cy="21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8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44928" y="689106"/>
            <a:ext cx="8654143" cy="45719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New “All Small” Mentor-Protégé Program</a:t>
            </a:r>
            <a:endParaRPr lang="en-US" b="1" dirty="0" smtClean="0">
              <a:latin typeface="Calibri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5943" y="1240971"/>
            <a:ext cx="8654143" cy="4996316"/>
          </a:xfrm>
        </p:spPr>
        <p:txBody>
          <a:bodyPr/>
          <a:lstStyle/>
          <a:p>
            <a:pPr lvl="1">
              <a:spcAft>
                <a:spcPts val="1800"/>
              </a:spcAft>
            </a:pPr>
            <a:endParaRPr lang="en-US" sz="3600" dirty="0" smtClean="0">
              <a:latin typeface="Calibri" pitchFamily="34" charset="0"/>
            </a:endParaRPr>
          </a:p>
          <a:p>
            <a:pPr lvl="1">
              <a:spcAft>
                <a:spcPts val="1800"/>
              </a:spcAft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387CEA-3924-45FE-AE9A-871D01FF4CC7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73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5943" y="1121908"/>
            <a:ext cx="8948057" cy="49031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6225" indent="-27622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667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9150" indent="-277813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54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5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002776"/>
                </a:solidFill>
                <a:latin typeface="Calibri" panose="020F0502020204030204" pitchFamily="34" charset="0"/>
              </a:rPr>
              <a:t>Background:</a:t>
            </a:r>
            <a:r>
              <a:rPr lang="en-US" sz="2800" dirty="0" smtClean="0">
                <a:solidFill>
                  <a:srgbClr val="002776"/>
                </a:solidFill>
                <a:latin typeface="Calibri" panose="020F0502020204030204" pitchFamily="34" charset="0"/>
              </a:rPr>
              <a:t>  </a:t>
            </a:r>
            <a:r>
              <a:rPr lang="en-US" sz="2800" dirty="0">
                <a:latin typeface="Calibri" panose="020F0502020204030204" pitchFamily="34" charset="0"/>
              </a:rPr>
              <a:t>The Small Business Jobs Act of 2010 and the </a:t>
            </a:r>
            <a:r>
              <a:rPr lang="en-US" sz="2800" dirty="0" smtClean="0">
                <a:latin typeface="Calibri" panose="020F0502020204030204" pitchFamily="34" charset="0"/>
              </a:rPr>
              <a:t>NDAA for FY 2013 </a:t>
            </a:r>
            <a:r>
              <a:rPr lang="en-US" sz="2800" dirty="0">
                <a:latin typeface="Calibri" panose="020F0502020204030204" pitchFamily="34" charset="0"/>
              </a:rPr>
              <a:t>provided authority for </a:t>
            </a:r>
            <a:r>
              <a:rPr lang="en-US" sz="2800" dirty="0" smtClean="0">
                <a:latin typeface="Calibri" panose="020F0502020204030204" pitchFamily="34" charset="0"/>
              </a:rPr>
              <a:t>SBA to </a:t>
            </a:r>
            <a:r>
              <a:rPr lang="en-US" sz="2800" dirty="0">
                <a:latin typeface="Calibri" panose="020F0502020204030204" pitchFamily="34" charset="0"/>
              </a:rPr>
              <a:t>establish mentor-protégé programs for all small businesses. </a:t>
            </a:r>
            <a:endParaRPr lang="en-US" sz="2800" b="1" dirty="0" smtClean="0">
              <a:solidFill>
                <a:srgbClr val="002776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5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002776"/>
                </a:solidFill>
                <a:latin typeface="Calibri" panose="020F0502020204030204" pitchFamily="34" charset="0"/>
              </a:rPr>
              <a:t>Final Rule:  </a:t>
            </a:r>
            <a:r>
              <a:rPr lang="en-US" sz="2800" dirty="0" smtClean="0">
                <a:solidFill>
                  <a:srgbClr val="002776"/>
                </a:solidFill>
                <a:latin typeface="Calibri" pitchFamily="34" charset="0"/>
              </a:rPr>
              <a:t>July 25, 2016</a:t>
            </a:r>
          </a:p>
          <a:p>
            <a:pPr lvl="1">
              <a:lnSpc>
                <a:spcPct val="95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002776"/>
                </a:solidFill>
                <a:latin typeface="Calibri" pitchFamily="34" charset="0"/>
              </a:rPr>
              <a:t>SBA Began Accepting Applications:</a:t>
            </a:r>
            <a:r>
              <a:rPr lang="en-US" sz="2800" dirty="0" smtClean="0">
                <a:solidFill>
                  <a:srgbClr val="002776"/>
                </a:solidFill>
                <a:latin typeface="Calibri" pitchFamily="34" charset="0"/>
              </a:rPr>
              <a:t>  October 1, 2016</a:t>
            </a:r>
          </a:p>
          <a:p>
            <a:pPr lvl="1">
              <a:lnSpc>
                <a:spcPct val="9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2776"/>
                </a:solidFill>
                <a:latin typeface="Calibri" panose="020F0502020204030204" pitchFamily="34" charset="0"/>
              </a:rPr>
              <a:t>Purpose:</a:t>
            </a:r>
            <a:r>
              <a:rPr lang="en-US" sz="2800" dirty="0">
                <a:solidFill>
                  <a:srgbClr val="002776"/>
                </a:solidFill>
                <a:latin typeface="Calibri" pitchFamily="34" charset="0"/>
              </a:rPr>
              <a:t>  N</a:t>
            </a:r>
            <a:r>
              <a:rPr lang="en-US" sz="2800" dirty="0">
                <a:latin typeface="Calibri" panose="020F0502020204030204" pitchFamily="34" charset="0"/>
              </a:rPr>
              <a:t>ew program established to develop strong protégé firms through mentor-provided business development assistance, and to help protégés successfully compete for government </a:t>
            </a:r>
            <a:r>
              <a:rPr lang="en-US" sz="2800" dirty="0" smtClean="0">
                <a:latin typeface="Calibri" panose="020F0502020204030204" pitchFamily="34" charset="0"/>
              </a:rPr>
              <a:t>contracts.</a:t>
            </a:r>
            <a:endParaRPr lang="en-US" sz="2800" dirty="0" smtClean="0">
              <a:solidFill>
                <a:srgbClr val="0027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15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7591"/>
            <a:ext cx="8229600" cy="62140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New “All Small” Mentor-Protégé Program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46" y="1028700"/>
            <a:ext cx="8849101" cy="524331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>
                <a:solidFill>
                  <a:srgbClr val="002776"/>
                </a:solidFill>
              </a:rPr>
              <a:pPr/>
              <a:t>74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05" y="2684476"/>
            <a:ext cx="3087149" cy="3381565"/>
          </a:xfrm>
          <a:prstGeom prst="rect">
            <a:avLst/>
          </a:prstGeom>
        </p:spPr>
        <p:txBody>
          <a:bodyPr vert="horz" wrap="none" lIns="0" tIns="45720" rIns="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446" y="1028700"/>
            <a:ext cx="4356810" cy="5663089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100" b="1" dirty="0" smtClean="0">
                <a:latin typeface="Calibri" panose="020F0502020204030204" pitchFamily="34" charset="0"/>
              </a:rPr>
              <a:t>KEY BENEFITS</a:t>
            </a: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Expands the Mentor-Protégé Program from 8(a) Program to </a:t>
            </a:r>
            <a:r>
              <a:rPr lang="en-US" sz="20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ALL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categories of small business</a:t>
            </a: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u="sng" dirty="0" smtClean="0">
                <a:latin typeface="Calibri" panose="020F0502020204030204" pitchFamily="34" charset="0"/>
              </a:rPr>
              <a:t>Protégé</a:t>
            </a:r>
            <a:r>
              <a:rPr lang="en-US" sz="2100" dirty="0" smtClean="0">
                <a:latin typeface="Calibri" panose="020F0502020204030204" pitchFamily="34" charset="0"/>
              </a:rPr>
              <a:t> gets </a:t>
            </a:r>
            <a:r>
              <a:rPr lang="en-US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business development assistance </a:t>
            </a:r>
            <a:r>
              <a:rPr lang="en-US" sz="2100" dirty="0" smtClean="0">
                <a:latin typeface="Calibri" panose="020F0502020204030204" pitchFamily="34" charset="0"/>
              </a:rPr>
              <a:t>from Mentor</a:t>
            </a: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u="sng" dirty="0" smtClean="0">
                <a:latin typeface="Calibri" panose="020F0502020204030204" pitchFamily="34" charset="0"/>
              </a:rPr>
              <a:t>Mentor-Protégé</a:t>
            </a:r>
            <a:r>
              <a:rPr lang="en-US" sz="2100" dirty="0" smtClean="0">
                <a:latin typeface="Calibri" panose="020F0502020204030204" pitchFamily="34" charset="0"/>
              </a:rPr>
              <a:t> may </a:t>
            </a:r>
            <a:r>
              <a:rPr lang="en-US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joint venture </a:t>
            </a:r>
            <a:r>
              <a:rPr lang="en-US" sz="2100" dirty="0" smtClean="0">
                <a:latin typeface="Calibri" panose="020F0502020204030204" pitchFamily="34" charset="0"/>
              </a:rPr>
              <a:t>as a small business for any government prime contract or subcontract for which the protégé is eligible </a:t>
            </a:r>
            <a:r>
              <a:rPr lang="en-US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(no affiliation!)</a:t>
            </a:r>
            <a:endParaRPr lang="en-US" sz="21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Calibri" panose="020F0502020204030204" pitchFamily="34" charset="0"/>
              </a:rPr>
              <a:t>To raise capital, </a:t>
            </a:r>
            <a:r>
              <a:rPr lang="en-US" sz="2100" u="sng" dirty="0">
                <a:latin typeface="Calibri" panose="020F0502020204030204" pitchFamily="34" charset="0"/>
              </a:rPr>
              <a:t>M</a:t>
            </a:r>
            <a:r>
              <a:rPr lang="en-US" sz="2100" u="sng" dirty="0" smtClean="0">
                <a:latin typeface="Calibri" panose="020F0502020204030204" pitchFamily="34" charset="0"/>
              </a:rPr>
              <a:t>entor</a:t>
            </a:r>
            <a:r>
              <a:rPr lang="en-US" sz="2100" dirty="0" smtClean="0">
                <a:latin typeface="Calibri" panose="020F0502020204030204" pitchFamily="34" charset="0"/>
              </a:rPr>
              <a:t> may purchase up to </a:t>
            </a:r>
            <a:r>
              <a:rPr lang="en-US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40% equity in Protégé</a:t>
            </a: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u="sng" dirty="0" smtClean="0">
                <a:latin typeface="Calibri" panose="020F0502020204030204" pitchFamily="34" charset="0"/>
              </a:rPr>
              <a:t>Mentor</a:t>
            </a:r>
            <a:r>
              <a:rPr lang="en-US" sz="2100" dirty="0" smtClean="0">
                <a:latin typeface="Calibri" panose="020F0502020204030204" pitchFamily="34" charset="0"/>
              </a:rPr>
              <a:t> can perform up to </a:t>
            </a:r>
            <a:r>
              <a:rPr lang="en-US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59% of work </a:t>
            </a:r>
            <a:r>
              <a:rPr lang="en-US" sz="2100" dirty="0" smtClean="0">
                <a:latin typeface="Calibri" panose="020F0502020204030204" pitchFamily="34" charset="0"/>
              </a:rPr>
              <a:t>done by the partners.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5208" y="1334903"/>
            <a:ext cx="4320329" cy="5216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100" b="1" dirty="0" smtClean="0">
                <a:latin typeface="Calibri" panose="020F0502020204030204" pitchFamily="34" charset="0"/>
              </a:rPr>
              <a:t>KEY REQUIREMENTS</a:t>
            </a: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u="sng" dirty="0" smtClean="0">
                <a:latin typeface="Calibri" panose="020F0502020204030204" pitchFamily="34" charset="0"/>
              </a:rPr>
              <a:t>Written Mentor-Protégé Agreement</a:t>
            </a:r>
            <a:r>
              <a:rPr lang="en-US" sz="2100" dirty="0" smtClean="0">
                <a:latin typeface="Calibri" panose="020F0502020204030204" pitchFamily="34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approved by SBA</a:t>
            </a: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SBA approves all changes</a:t>
            </a:r>
            <a:r>
              <a:rPr lang="en-US" sz="2100" dirty="0" smtClean="0">
                <a:latin typeface="Calibri" panose="020F0502020204030204" pitchFamily="34" charset="0"/>
              </a:rPr>
              <a:t> to agreement</a:t>
            </a: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Annual report by Protégé</a:t>
            </a:r>
            <a:r>
              <a:rPr lang="en-US" sz="2100" dirty="0" smtClean="0">
                <a:latin typeface="Calibri" panose="020F0502020204030204" pitchFamily="34" charset="0"/>
              </a:rPr>
              <a:t> regarding provision of assistance</a:t>
            </a: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Annual SBA review</a:t>
            </a:r>
            <a:r>
              <a:rPr lang="en-US" sz="2100" dirty="0" smtClean="0">
                <a:latin typeface="Calibri" panose="020F0502020204030204" pitchFamily="34" charset="0"/>
              </a:rPr>
              <a:t> of the M-P relationship</a:t>
            </a: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Calibri" panose="020F0502020204030204" pitchFamily="34" charset="0"/>
              </a:rPr>
              <a:t>Failure to comply with M-P Agreement is </a:t>
            </a:r>
            <a:r>
              <a:rPr lang="en-US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grounds for debarment</a:t>
            </a: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Calibri" panose="020F0502020204030204" pitchFamily="34" charset="0"/>
              </a:rPr>
              <a:t>JV Agreement must comply with § 125.8(b)(2)</a:t>
            </a:r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094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7591"/>
            <a:ext cx="8229600" cy="62140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New “All Small” Mentor-Protégé Program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46" y="1028700"/>
            <a:ext cx="8849101" cy="524331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>
                <a:solidFill>
                  <a:srgbClr val="002776"/>
                </a:solidFill>
              </a:rPr>
              <a:pPr/>
              <a:t>75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05" y="2684476"/>
            <a:ext cx="3087149" cy="3381565"/>
          </a:xfrm>
          <a:prstGeom prst="rect">
            <a:avLst/>
          </a:prstGeom>
        </p:spPr>
        <p:txBody>
          <a:bodyPr vert="horz" wrap="none" lIns="0" tIns="45720" rIns="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658" y="1032310"/>
            <a:ext cx="4356810" cy="3616375"/>
          </a:xfrm>
          <a:prstGeom prst="rect">
            <a:avLst/>
          </a:prstGeom>
          <a:solidFill>
            <a:srgbClr val="CCECFF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100" b="1" dirty="0" smtClean="0">
                <a:latin typeface="Calibri" panose="020F0502020204030204" pitchFamily="34" charset="0"/>
              </a:rPr>
              <a:t>KEY LIMITS</a:t>
            </a: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u="sng" dirty="0" smtClean="0">
                <a:latin typeface="Calibri" panose="020F0502020204030204" pitchFamily="34" charset="0"/>
              </a:rPr>
              <a:t>Protégé</a:t>
            </a:r>
            <a:r>
              <a:rPr lang="en-US" sz="2100" dirty="0" smtClean="0">
                <a:latin typeface="Calibri" panose="020F0502020204030204" pitchFamily="34" charset="0"/>
              </a:rPr>
              <a:t> can have up to </a:t>
            </a:r>
            <a:r>
              <a:rPr lang="en-US" sz="2100" i="1" dirty="0" smtClean="0">
                <a:latin typeface="Calibri" panose="020F0502020204030204" pitchFamily="34" charset="0"/>
              </a:rPr>
              <a:t>two mentors</a:t>
            </a:r>
            <a:r>
              <a:rPr lang="en-US" sz="2100" dirty="0" smtClean="0">
                <a:latin typeface="Calibri" panose="020F0502020204030204" pitchFamily="34" charset="0"/>
              </a:rPr>
              <a:t> in unrelated NAICS codes</a:t>
            </a: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u="sng" dirty="0" smtClean="0">
                <a:latin typeface="Calibri" panose="020F0502020204030204" pitchFamily="34" charset="0"/>
              </a:rPr>
              <a:t>Mentor</a:t>
            </a:r>
            <a:r>
              <a:rPr lang="en-US" sz="2100" dirty="0" smtClean="0">
                <a:latin typeface="Calibri" panose="020F0502020204030204" pitchFamily="34" charset="0"/>
              </a:rPr>
              <a:t> can have up to </a:t>
            </a:r>
            <a:r>
              <a:rPr lang="en-US" sz="2100" i="1" dirty="0" smtClean="0">
                <a:latin typeface="Calibri" panose="020F0502020204030204" pitchFamily="34" charset="0"/>
              </a:rPr>
              <a:t>three protégés</a:t>
            </a:r>
            <a:r>
              <a:rPr lang="en-US" sz="2100" dirty="0" smtClean="0">
                <a:latin typeface="Calibri" panose="020F0502020204030204" pitchFamily="34" charset="0"/>
              </a:rPr>
              <a:t> at one time</a:t>
            </a:r>
            <a:endParaRPr lang="en-US" sz="2100" u="sng" dirty="0" smtClean="0">
              <a:latin typeface="Calibri" panose="020F0502020204030204" pitchFamily="34" charset="0"/>
            </a:endParaRP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Calibri" panose="020F0502020204030204" pitchFamily="34" charset="0"/>
              </a:rPr>
              <a:t>A Protégé can also </a:t>
            </a:r>
            <a:r>
              <a:rPr lang="en-US" sz="2100" i="1" dirty="0" smtClean="0">
                <a:latin typeface="Calibri" panose="020F0502020204030204" pitchFamily="34" charset="0"/>
              </a:rPr>
              <a:t>be a Mentor </a:t>
            </a:r>
            <a:r>
              <a:rPr lang="en-US" sz="2100" dirty="0" smtClean="0">
                <a:latin typeface="Calibri" panose="020F0502020204030204" pitchFamily="34" charset="0"/>
              </a:rPr>
              <a:t>if the relationships don’t compete</a:t>
            </a:r>
          </a:p>
          <a:p>
            <a:pPr marL="117475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Calibri" panose="020F0502020204030204" pitchFamily="34" charset="0"/>
              </a:rPr>
              <a:t>M-P Agreements limited to two 3-year terms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70241" y="1282590"/>
            <a:ext cx="3186418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Current SBA approval process is </a:t>
            </a:r>
            <a:r>
              <a:rPr lang="en-US" sz="21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very</a:t>
            </a:r>
            <a:r>
              <a:rPr lang="en-US" sz="2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efficient</a:t>
            </a:r>
          </a:p>
        </p:txBody>
      </p:sp>
      <p:sp>
        <p:nvSpPr>
          <p:cNvPr id="10" name="Oval 9"/>
          <p:cNvSpPr/>
          <p:nvPr/>
        </p:nvSpPr>
        <p:spPr>
          <a:xfrm>
            <a:off x="4715444" y="2530438"/>
            <a:ext cx="4296013" cy="42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Key Strategy?</a:t>
            </a:r>
          </a:p>
          <a:p>
            <a:pPr algn="ctr"/>
            <a:endParaRPr lang="en-US" dirty="0" smtClean="0"/>
          </a:p>
          <a:p>
            <a:pPr algn="ctr"/>
            <a:r>
              <a:rPr lang="en-US" b="1" u="sng" dirty="0" smtClean="0"/>
              <a:t>Incumbents</a:t>
            </a:r>
            <a:r>
              <a:rPr lang="en-US" dirty="0" smtClean="0"/>
              <a:t> too large for follow-on avoid the </a:t>
            </a:r>
            <a:r>
              <a:rPr lang="en-US" dirty="0" smtClean="0">
                <a:solidFill>
                  <a:srgbClr val="FFFF00"/>
                </a:solidFill>
              </a:rPr>
              <a:t>mid-tier squeeze</a:t>
            </a:r>
            <a:r>
              <a:rPr lang="en-US" dirty="0" smtClean="0"/>
              <a:t> by retaining existing set-aside relationships</a:t>
            </a:r>
          </a:p>
          <a:p>
            <a:pPr algn="ctr"/>
            <a:endParaRPr lang="en-US" dirty="0"/>
          </a:p>
          <a:p>
            <a:pPr algn="ctr"/>
            <a:r>
              <a:rPr lang="en-US" b="1" u="sng" dirty="0" smtClean="0"/>
              <a:t>Protégés</a:t>
            </a:r>
            <a:r>
              <a:rPr lang="en-US" dirty="0" smtClean="0"/>
              <a:t> expand set-aside business by leveraging past performance of incumbent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8" y="4743509"/>
            <a:ext cx="2807961" cy="2105970"/>
          </a:xfrm>
          <a:prstGeom prst="rect">
            <a:avLst/>
          </a:prstGeom>
        </p:spPr>
      </p:pic>
      <p:sp>
        <p:nvSpPr>
          <p:cNvPr id="12" name="Left Arrow Callout 11"/>
          <p:cNvSpPr/>
          <p:nvPr/>
        </p:nvSpPr>
        <p:spPr>
          <a:xfrm>
            <a:off x="1963416" y="5862627"/>
            <a:ext cx="3418001" cy="796954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“Too big” and “too small” to compete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97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>
                <a:solidFill>
                  <a:srgbClr val="002776"/>
                </a:solidFill>
              </a:rPr>
              <a:pPr/>
              <a:t>76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95" y="1026695"/>
            <a:ext cx="8448805" cy="5210593"/>
          </a:xfrm>
        </p:spPr>
        <p:txBody>
          <a:bodyPr/>
          <a:lstStyle/>
          <a:p>
            <a:pPr algn="ctr">
              <a:buFont typeface="Times" pitchFamily="18" charset="0"/>
              <a:buNone/>
            </a:pP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False Claims Act Update</a:t>
            </a:r>
          </a:p>
        </p:txBody>
      </p:sp>
      <p:sp>
        <p:nvSpPr>
          <p:cNvPr id="80898" name="AutoShape 2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0" name="AutoShape 4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2" name="AutoShape 6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4" name="AutoShape 8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6" name="AutoShape 10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51" y="2117559"/>
            <a:ext cx="3001691" cy="40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86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The False Claims Act: </a:t>
            </a:r>
            <a:r>
              <a:rPr lang="en-US" dirty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he Basics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8" y="1145017"/>
            <a:ext cx="8229600" cy="473392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“The government’s premier tool to recovery government money lost to fraud and abuse.”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– Sen. Chuck Grassley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Civil statute at 31 U.S.C. §§ 3729-3733.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The government can sue directly to recover its money lost to fraud.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“Relators” (private plaintiffs) can also sue in the name of the government and get a cut of the money recovered.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Treble damages + penalty per claim ($</a:t>
            </a:r>
            <a:r>
              <a:rPr lang="en-US" sz="2800" dirty="0">
                <a:latin typeface="Calibri" panose="020F0502020204030204" pitchFamily="34" charset="0"/>
              </a:rPr>
              <a:t>10,781.40 </a:t>
            </a:r>
            <a:r>
              <a:rPr lang="en-US" sz="2800" dirty="0" smtClean="0">
                <a:latin typeface="Calibri" panose="020F0502020204030204" pitchFamily="34" charset="0"/>
              </a:rPr>
              <a:t>to </a:t>
            </a:r>
            <a:r>
              <a:rPr lang="en-US" sz="2800" dirty="0">
                <a:latin typeface="Calibri" panose="020F0502020204030204" pitchFamily="34" charset="0"/>
              </a:rPr>
              <a:t>$</a:t>
            </a:r>
            <a:r>
              <a:rPr lang="en-US" sz="2800" dirty="0" smtClean="0">
                <a:latin typeface="Calibri" panose="020F0502020204030204" pitchFamily="34" charset="0"/>
              </a:rPr>
              <a:t>21,562.80).</a:t>
            </a:r>
          </a:p>
        </p:txBody>
      </p:sp>
    </p:spTree>
    <p:extLst>
      <p:ext uri="{BB962C8B-B14F-4D97-AF65-F5344CB8AC3E}">
        <p14:creationId xmlns:p14="http://schemas.microsoft.com/office/powerpoint/2010/main" val="2660192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The False Claims Act: the basics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8" y="1145016"/>
            <a:ext cx="8229600" cy="54905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Summary of FY 2017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marL="885825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2800" b="1" u="sng" dirty="0" smtClean="0">
                <a:latin typeface="Calibri" panose="020F0502020204030204" pitchFamily="34" charset="0"/>
              </a:rPr>
              <a:t>$3.7 </a:t>
            </a:r>
            <a:r>
              <a:rPr lang="en-US" sz="2800" b="1" u="sng" dirty="0" smtClean="0">
                <a:latin typeface="Calibri" panose="020F0502020204030204" pitchFamily="34" charset="0"/>
              </a:rPr>
              <a:t>Billion</a:t>
            </a:r>
            <a:r>
              <a:rPr lang="en-US" sz="2800" dirty="0" smtClean="0">
                <a:latin typeface="Calibri" panose="020F0502020204030204" pitchFamily="34" charset="0"/>
              </a:rPr>
              <a:t> in FY </a:t>
            </a:r>
            <a:r>
              <a:rPr lang="en-US" sz="2800" dirty="0" smtClean="0">
                <a:latin typeface="Calibri" panose="020F0502020204030204" pitchFamily="34" charset="0"/>
              </a:rPr>
              <a:t>2017 (4</a:t>
            </a:r>
            <a:r>
              <a:rPr lang="en-US" sz="2800" baseline="30000" dirty="0" smtClean="0">
                <a:latin typeface="Calibri" panose="020F0502020204030204" pitchFamily="34" charset="0"/>
              </a:rPr>
              <a:t>th</a:t>
            </a:r>
            <a:r>
              <a:rPr lang="en-US" sz="2800" dirty="0" smtClean="0">
                <a:latin typeface="Calibri" panose="020F0502020204030204" pitchFamily="34" charset="0"/>
              </a:rPr>
              <a:t> highest on record)</a:t>
            </a:r>
          </a:p>
          <a:p>
            <a:pPr marL="1162050" lvl="3" indent="-34290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$426 million</a:t>
            </a:r>
            <a:r>
              <a:rPr lang="en-US" sz="2800" dirty="0" smtClean="0">
                <a:latin typeface="Calibri" panose="020F0502020204030204" pitchFamily="34" charset="0"/>
              </a:rPr>
              <a:t> from suits were DoJ declined to intervene (2</a:t>
            </a:r>
            <a:r>
              <a:rPr lang="en-US" sz="2800" baseline="30000" dirty="0" smtClean="0">
                <a:latin typeface="Calibri" panose="020F0502020204030204" pitchFamily="34" charset="0"/>
              </a:rPr>
              <a:t>nd</a:t>
            </a:r>
            <a:r>
              <a:rPr lang="en-US" sz="2800" dirty="0" smtClean="0">
                <a:latin typeface="Calibri" panose="020F0502020204030204" pitchFamily="34" charset="0"/>
              </a:rPr>
              <a:t> highest ever)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885825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2800" b="1" u="sng" dirty="0" smtClean="0">
                <a:latin typeface="Calibri" panose="020F0502020204030204" pitchFamily="34" charset="0"/>
              </a:rPr>
              <a:t>799 new cases</a:t>
            </a:r>
            <a:r>
              <a:rPr lang="en-US" sz="2800" dirty="0" smtClean="0">
                <a:latin typeface="Calibri" panose="020F0502020204030204" pitchFamily="34" charset="0"/>
              </a:rPr>
              <a:t> filed in 2017 (4</a:t>
            </a:r>
            <a:r>
              <a:rPr lang="en-US" sz="2800" baseline="30000" dirty="0" smtClean="0">
                <a:latin typeface="Calibri" panose="020F0502020204030204" pitchFamily="34" charset="0"/>
              </a:rPr>
              <a:t>th</a:t>
            </a:r>
            <a:r>
              <a:rPr lang="en-US" sz="2800" dirty="0" smtClean="0">
                <a:latin typeface="Calibri" panose="020F0502020204030204" pitchFamily="34" charset="0"/>
              </a:rPr>
              <a:t> highest on record)</a:t>
            </a:r>
          </a:p>
          <a:p>
            <a:pPr marL="1162050" lvl="3" indent="-34290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674 new cases</a:t>
            </a:r>
            <a:r>
              <a:rPr lang="en-US" sz="2800" dirty="0" smtClean="0">
                <a:latin typeface="Calibri" panose="020F0502020204030204" pitchFamily="34" charset="0"/>
              </a:rPr>
              <a:t> initiated by </a:t>
            </a:r>
            <a:r>
              <a:rPr lang="en-US" sz="2800" i="1" dirty="0" smtClean="0">
                <a:latin typeface="Calibri" panose="020F0502020204030204" pitchFamily="34" charset="0"/>
              </a:rPr>
              <a:t>qui tam</a:t>
            </a:r>
            <a:r>
              <a:rPr lang="en-US" sz="2800" dirty="0" smtClean="0">
                <a:latin typeface="Calibri" panose="020F0502020204030204" pitchFamily="34" charset="0"/>
              </a:rPr>
              <a:t> whistleblowers</a:t>
            </a:r>
          </a:p>
          <a:p>
            <a:pPr marL="885825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2017 was </a:t>
            </a:r>
            <a:r>
              <a:rPr lang="en-US" sz="2800" b="1" u="sng" dirty="0" smtClean="0">
                <a:latin typeface="Calibri" panose="020F0502020204030204" pitchFamily="34" charset="0"/>
              </a:rPr>
              <a:t>eighth straight year</a:t>
            </a:r>
            <a:r>
              <a:rPr lang="en-US" sz="2800" dirty="0" smtClean="0">
                <a:latin typeface="Calibri" panose="020F0502020204030204" pitchFamily="34" charset="0"/>
              </a:rPr>
              <a:t> with more than $3B in recovery at more than 700 new cases.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770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The False Claims Act: the basics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8" y="1145016"/>
            <a:ext cx="8229600" cy="5490561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DoJ Statistics:  Number of new FCA matters</a:t>
            </a:r>
            <a:endParaRPr lang="en-US" sz="2400" dirty="0" smtClean="0"/>
          </a:p>
        </p:txBody>
      </p:sp>
      <p:pic>
        <p:nvPicPr>
          <p:cNvPr id="33794" name="Picture 2" descr="Number of FCA New Matters, Including Qui Tam A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1" y="1651815"/>
            <a:ext cx="7858858" cy="52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59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8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Procurement Policy Under Trump</a:t>
            </a:r>
            <a:endParaRPr lang="en-US" sz="4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361" y="1052186"/>
            <a:ext cx="866502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Vacuum at the White House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Not Much Change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No OFPP Administrator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FAR Regulatory Freeze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Slow Initiative Regarding Domestic Preferences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No Major Rollback of Obama-Era Labor/Employment Rules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No Significant Contract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Administration by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Tweet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Congress is in Charge of Federal Procurement Policy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Civil Servants are in Charge of Day-to-Day Procurement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64" y="1748515"/>
            <a:ext cx="2380736" cy="148796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086179" y="843034"/>
            <a:ext cx="1794211" cy="75516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Zzzzzzzz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10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The False Claims Act: the basics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4" y="1028700"/>
            <a:ext cx="8229600" cy="549056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Government Contracting Industry in FY 2017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marL="885825" lvl="2" indent="-342900"/>
            <a:r>
              <a:rPr lang="en-US" sz="2800" b="1" u="sng" dirty="0" smtClean="0">
                <a:latin typeface="Calibri" panose="020F0502020204030204" pitchFamily="34" charset="0"/>
              </a:rPr>
              <a:t>$200 million</a:t>
            </a:r>
            <a:r>
              <a:rPr lang="en-US" sz="2800" dirty="0" smtClean="0">
                <a:latin typeface="Calibri" panose="020F0502020204030204" pitchFamily="34" charset="0"/>
              </a:rPr>
              <a:t> in </a:t>
            </a:r>
            <a:r>
              <a:rPr lang="en-US" sz="2800" dirty="0" smtClean="0">
                <a:latin typeface="Calibri" panose="020F0502020204030204" pitchFamily="34" charset="0"/>
              </a:rPr>
              <a:t>FY </a:t>
            </a:r>
            <a:r>
              <a:rPr lang="en-US" sz="2800" dirty="0" smtClean="0">
                <a:latin typeface="Calibri" panose="020F0502020204030204" pitchFamily="34" charset="0"/>
              </a:rPr>
              <a:t>2017 (up from $122M in 2016)</a:t>
            </a:r>
          </a:p>
          <a:p>
            <a:pPr marL="1162050" lvl="3" indent="-342900"/>
            <a:r>
              <a:rPr lang="en-US" sz="2800" b="1" dirty="0" smtClean="0">
                <a:latin typeface="Calibri" panose="020F0502020204030204" pitchFamily="34" charset="0"/>
              </a:rPr>
              <a:t>$426 million</a:t>
            </a:r>
            <a:r>
              <a:rPr lang="en-US" sz="2800" dirty="0" smtClean="0">
                <a:latin typeface="Calibri" panose="020F0502020204030204" pitchFamily="34" charset="0"/>
              </a:rPr>
              <a:t> from suits were DoJ declined to intervene (2</a:t>
            </a:r>
            <a:r>
              <a:rPr lang="en-US" sz="2800" baseline="30000" dirty="0" smtClean="0">
                <a:latin typeface="Calibri" panose="020F0502020204030204" pitchFamily="34" charset="0"/>
              </a:rPr>
              <a:t>nd</a:t>
            </a:r>
            <a:r>
              <a:rPr lang="en-US" sz="2800" dirty="0" smtClean="0">
                <a:latin typeface="Calibri" panose="020F0502020204030204" pitchFamily="34" charset="0"/>
              </a:rPr>
              <a:t> highest ever)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885825" lvl="2" indent="-342900"/>
            <a:r>
              <a:rPr lang="en-US" sz="2800" dirty="0" smtClean="0">
                <a:latin typeface="Calibri" panose="020F0502020204030204" pitchFamily="34" charset="0"/>
              </a:rPr>
              <a:t>$45 million settlement for </a:t>
            </a:r>
            <a:r>
              <a:rPr lang="en-US" sz="2800" b="1" dirty="0" smtClean="0">
                <a:latin typeface="Calibri" panose="020F0502020204030204" pitchFamily="34" charset="0"/>
              </a:rPr>
              <a:t>GSA Schedule violations</a:t>
            </a:r>
          </a:p>
          <a:p>
            <a:pPr marL="885825" lvl="2" indent="-342900"/>
            <a:r>
              <a:rPr lang="en-US" sz="2800" dirty="0" smtClean="0">
                <a:latin typeface="Calibri" panose="020F0502020204030204" pitchFamily="34" charset="0"/>
              </a:rPr>
              <a:t>$16 million settlement based on </a:t>
            </a:r>
            <a:r>
              <a:rPr lang="en-US" sz="2800" b="1" dirty="0" smtClean="0">
                <a:latin typeface="Calibri" panose="020F0502020204030204" pitchFamily="34" charset="0"/>
              </a:rPr>
              <a:t>small business size certifications</a:t>
            </a:r>
          </a:p>
          <a:p>
            <a:pPr marL="885825" lvl="2" indent="-342900"/>
            <a:r>
              <a:rPr lang="en-US" sz="2800" dirty="0" smtClean="0">
                <a:latin typeface="Calibri" panose="020F0502020204030204" pitchFamily="34" charset="0"/>
              </a:rPr>
              <a:t>$9.2 million settlement based on </a:t>
            </a:r>
            <a:r>
              <a:rPr lang="en-US" sz="2800" b="1" dirty="0" smtClean="0">
                <a:latin typeface="Calibri" panose="020F0502020204030204" pitchFamily="34" charset="0"/>
              </a:rPr>
              <a:t>overbilling for labor</a:t>
            </a:r>
          </a:p>
          <a:p>
            <a:pPr marL="885825" lvl="2" indent="-342900"/>
            <a:r>
              <a:rPr lang="en-US" sz="2800" dirty="0" smtClean="0">
                <a:latin typeface="Calibri" panose="020F0502020204030204" pitchFamily="34" charset="0"/>
              </a:rPr>
              <a:t>$5 million settlement based on </a:t>
            </a:r>
            <a:r>
              <a:rPr lang="en-US" sz="2800" b="1" dirty="0" smtClean="0">
                <a:latin typeface="Calibri" panose="020F0502020204030204" pitchFamily="34" charset="0"/>
              </a:rPr>
              <a:t>failure to vet personnel in Afghanistan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25667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135"/>
            <a:ext cx="8229600" cy="781565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Case Law Developments in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Implied </a:t>
            </a:r>
            <a:r>
              <a:rPr lang="en-US" dirty="0" smtClean="0">
                <a:latin typeface="Calibri" panose="020F0502020204030204" pitchFamily="34" charset="0"/>
              </a:rPr>
              <a:t>False </a:t>
            </a:r>
            <a:r>
              <a:rPr lang="en-US" dirty="0" smtClean="0">
                <a:latin typeface="Calibri" panose="020F0502020204030204" pitchFamily="34" charset="0"/>
              </a:rPr>
              <a:t>Certification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2" y="1256227"/>
            <a:ext cx="8229600" cy="5132216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latin typeface="Calibri" panose="020F0502020204030204" pitchFamily="34" charset="0"/>
              </a:rPr>
              <a:t>Escobar</a:t>
            </a:r>
            <a:r>
              <a:rPr lang="en-US" sz="3200" b="1" dirty="0" smtClean="0">
                <a:latin typeface="Calibri" panose="020F0502020204030204" pitchFamily="34" charset="0"/>
              </a:rPr>
              <a:t>:  </a:t>
            </a:r>
            <a:r>
              <a:rPr lang="en-US" sz="3200" dirty="0" smtClean="0">
                <a:latin typeface="Calibri" panose="020F0502020204030204" pitchFamily="34" charset="0"/>
              </a:rPr>
              <a:t>2016 SCOTUS decision recognizing “implied certification theory”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Key Issue:  Was the Contractual Requirement </a:t>
            </a:r>
            <a:r>
              <a:rPr lang="en-US" sz="3200" b="1" i="1" dirty="0" smtClean="0">
                <a:latin typeface="Calibri" panose="020F0502020204030204" pitchFamily="34" charset="0"/>
              </a:rPr>
              <a:t>“Material”</a:t>
            </a:r>
            <a:r>
              <a:rPr lang="en-US" sz="3200" dirty="0" smtClean="0">
                <a:latin typeface="Calibri" panose="020F0502020204030204" pitchFamily="34" charset="0"/>
              </a:rPr>
              <a:t> to Payment?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Escobar applies to conduct </a:t>
            </a:r>
            <a:r>
              <a:rPr lang="en-US" sz="3200" b="1" dirty="0" smtClean="0">
                <a:latin typeface="Calibri" panose="020F0502020204030204" pitchFamily="34" charset="0"/>
              </a:rPr>
              <a:t>before enactment of FERA in 2009</a:t>
            </a:r>
            <a:r>
              <a:rPr lang="en-US" sz="3200" dirty="0" smtClean="0">
                <a:latin typeface="Calibri" panose="020F0502020204030204" pitchFamily="34" charset="0"/>
              </a:rPr>
              <a:t>.  </a:t>
            </a:r>
            <a:r>
              <a:rPr lang="en-US" sz="3200" i="1" dirty="0" smtClean="0">
                <a:latin typeface="Calibri" panose="020F0502020204030204" pitchFamily="34" charset="0"/>
              </a:rPr>
              <a:t>U.S. ex rel. Spay v. CVS Caremark Corp</a:t>
            </a:r>
            <a:r>
              <a:rPr lang="en-US" sz="3200" dirty="0" smtClean="0">
                <a:latin typeface="Calibri" panose="020F0502020204030204" pitchFamily="34" charset="0"/>
              </a:rPr>
              <a:t>, 875 F.2d 746 (3</a:t>
            </a:r>
            <a:r>
              <a:rPr lang="en-US" sz="3200" baseline="30000" dirty="0" smtClean="0">
                <a:latin typeface="Calibri" panose="020F0502020204030204" pitchFamily="34" charset="0"/>
              </a:rPr>
              <a:t>rd</a:t>
            </a:r>
            <a:r>
              <a:rPr lang="en-US" sz="3200" dirty="0" smtClean="0">
                <a:latin typeface="Calibri" panose="020F0502020204030204" pitchFamily="34" charset="0"/>
              </a:rPr>
              <a:t> Cir. 2017)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Several courts holding that </a:t>
            </a:r>
            <a:r>
              <a:rPr lang="en-US" sz="3200" b="1" u="sng" dirty="0" smtClean="0">
                <a:latin typeface="Calibri" panose="020F0502020204030204" pitchFamily="34" charset="0"/>
              </a:rPr>
              <a:t>continued payments by Government</a:t>
            </a:r>
            <a:r>
              <a:rPr lang="en-US" sz="3200" dirty="0" smtClean="0">
                <a:latin typeface="Calibri" panose="020F0502020204030204" pitchFamily="34" charset="0"/>
              </a:rPr>
              <a:t> with knowledge of violation shows </a:t>
            </a:r>
            <a:r>
              <a:rPr lang="en-US" sz="3200" b="1" u="sng" dirty="0" smtClean="0">
                <a:latin typeface="Calibri" panose="020F0502020204030204" pitchFamily="34" charset="0"/>
              </a:rPr>
              <a:t>immateriality</a:t>
            </a:r>
            <a:r>
              <a:rPr lang="en-US" sz="3200" dirty="0" smtClean="0">
                <a:latin typeface="Calibri" panose="020F0502020204030204" pitchFamily="34" charset="0"/>
              </a:rPr>
              <a:t> of requirement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5489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135"/>
            <a:ext cx="8229600" cy="781565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Case Law Developments in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Implied </a:t>
            </a:r>
            <a:r>
              <a:rPr lang="en-US" dirty="0" smtClean="0">
                <a:latin typeface="Calibri" panose="020F0502020204030204" pitchFamily="34" charset="0"/>
              </a:rPr>
              <a:t>False </a:t>
            </a:r>
            <a:r>
              <a:rPr lang="en-US" dirty="0" smtClean="0">
                <a:latin typeface="Calibri" panose="020F0502020204030204" pitchFamily="34" charset="0"/>
              </a:rPr>
              <a:t>Certification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2" y="1256227"/>
            <a:ext cx="8229600" cy="545349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300" b="1" dirty="0" smtClean="0">
                <a:latin typeface="Calibri" panose="020F0502020204030204" pitchFamily="34" charset="0"/>
              </a:rPr>
              <a:t>Cases Establish Pleading Theories for Materiality: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3300" dirty="0" smtClean="0">
                <a:latin typeface="Calibri" panose="020F0502020204030204" pitchFamily="34" charset="0"/>
              </a:rPr>
              <a:t>Complaint must include </a:t>
            </a:r>
            <a:r>
              <a:rPr lang="en-US" sz="3300" b="1" dirty="0" smtClean="0">
                <a:latin typeface="Calibri" panose="020F0502020204030204" pitchFamily="34" charset="0"/>
              </a:rPr>
              <a:t>more than conclusory statement</a:t>
            </a:r>
            <a:r>
              <a:rPr lang="en-US" sz="3300" dirty="0" smtClean="0">
                <a:latin typeface="Calibri" panose="020F0502020204030204" pitchFamily="34" charset="0"/>
              </a:rPr>
              <a:t> that Gov’t would have not paid if aware of violation</a:t>
            </a:r>
            <a:r>
              <a:rPr lang="en-US" sz="3300" b="1" dirty="0" smtClean="0">
                <a:latin typeface="Calibri" panose="020F0502020204030204" pitchFamily="34" charset="0"/>
              </a:rPr>
              <a:t>.  </a:t>
            </a:r>
            <a:r>
              <a:rPr lang="en-US" sz="3300" b="1" u="sng" dirty="0" smtClean="0">
                <a:latin typeface="Calibri" panose="020F0502020204030204" pitchFamily="34" charset="0"/>
              </a:rPr>
              <a:t>Examples</a:t>
            </a:r>
            <a:r>
              <a:rPr lang="en-US" sz="3300" b="1" dirty="0" smtClean="0">
                <a:latin typeface="Calibri" panose="020F0502020204030204" pitchFamily="34" charset="0"/>
              </a:rPr>
              <a:t>: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3300" dirty="0" smtClean="0">
                <a:latin typeface="Calibri" panose="020F0502020204030204" pitchFamily="34" charset="0"/>
              </a:rPr>
              <a:t>Allegation that Gov’t had terminated for similar violations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3300" dirty="0" smtClean="0">
                <a:latin typeface="Calibri" panose="020F0502020204030204" pitchFamily="34" charset="0"/>
              </a:rPr>
              <a:t>Allegation that contractor was informed that compliance was material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3300" dirty="0" smtClean="0">
                <a:latin typeface="Calibri" panose="020F0502020204030204" pitchFamily="34" charset="0"/>
              </a:rPr>
              <a:t>Allegation that regulatory language established link between compliance and payment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3300" dirty="0" smtClean="0">
                <a:latin typeface="Calibri" panose="020F0502020204030204" pitchFamily="34" charset="0"/>
              </a:rPr>
              <a:t>Allegation that contractor’s conduct showed belief that fraudulent conduct “would be important</a:t>
            </a:r>
            <a:r>
              <a:rPr lang="en-US" sz="3300" b="1" dirty="0" smtClean="0">
                <a:latin typeface="Calibri" panose="020F0502020204030204" pitchFamily="34" charset="0"/>
              </a:rPr>
              <a:t>” </a:t>
            </a:r>
            <a:endParaRPr lang="en-US" sz="3300" dirty="0" smtClean="0">
              <a:latin typeface="Calibri" panose="020F0502020204030204" pitchFamily="34" charset="0"/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598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>
                <a:solidFill>
                  <a:srgbClr val="002776"/>
                </a:solidFill>
              </a:rPr>
              <a:pPr/>
              <a:t>83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95" y="1026695"/>
            <a:ext cx="8448805" cy="5210593"/>
          </a:xfrm>
        </p:spPr>
        <p:txBody>
          <a:bodyPr/>
          <a:lstStyle/>
          <a:p>
            <a:pPr algn="ctr">
              <a:buFont typeface="Times" pitchFamily="18" charset="0"/>
              <a:buNone/>
            </a:pP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Section 809 Panel</a:t>
            </a:r>
            <a:endParaRPr lang="en-US" sz="6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Times" pitchFamily="18" charset="0"/>
              <a:buNone/>
            </a:pPr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Update</a:t>
            </a:r>
          </a:p>
        </p:txBody>
      </p:sp>
      <p:sp>
        <p:nvSpPr>
          <p:cNvPr id="80898" name="AutoShape 2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0" name="AutoShape 4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2" name="AutoShape 6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4" name="AutoShape 8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0906" name="AutoShape 10" descr="data:image/jpeg;base64,/9j/4AAQSkZJRgABAQAAAQABAAD/2wCEAAkGBxQSEBASEBQVEA8SFBIQDxIYEBAVFhISFBQWFhQVFBUYHCggGRolHBQUITEiMSorLy4vGCAzODMsNyotLisBCgoKDg0OGhAQGywkICQsMCwtLCwsLCwsLCwsLCwsLCwtLCwsLCwsLCwsLCwtLCwsLCwsLywsLCwsLC0sLCwsLP/AABEIAMkA+wMBEQACEQEDEQH/xAAcAAEAAgMBAQEAAAAAAAAAAAAABQYDBAcCAQj/xABNEAACAQICBQYHCQwLAQAAAAAAAQIDBAURBhIhMUEHE1FhcdEiMoGRlLHBFjNSVGJyg5OhIyQ0Q1NzdIKSsrPwCBQXQkSEo8LD0uGi/8QAGgEBAAMBAQEAAAAAAAAAAAAAAAMEBQECBv/EADURAQACAQIDAwoFBAMAAAAAAAABAgMEERIhMQVBUSIyYXGBkbHB0fATUqHC4RUzNHIGQmL/2gAMAwEAAhEDEQA/AO4gAAAAAAAAAAAAAAAAAAAAAAAHxrMDzzS6/OwHNL272A5pdfnYH1wWWXtYHxU11+dgOaX8tgfdTZl7X6wPjpLr/al3gFTXX52B6Uf5zYH0AAAAAAAAAA81JqKbexJNvsW8Dn1Pllw2XiuvLstpsDbp8qNnLdC5f+Wl3genynWn5O59Gl3geXypWS3wufRpd4GOXKxYrfG59Gl3gYpcsGHrf/WPRpgeHyzYbxdf0aYHl8tWGfCr+jy7wPn9teF/CrfUS7wM1Llgw6Xi/wBYl2W0+8DLU5WLGKzlG5S/Rpd4Fg0T0qt8RpTq2rk4U581PWg4NS1VLc+qSAnAAAAAAAAAAAAAAAAAAAAAAMF/71V+ZP8AdYH4/wAD4AX3DvFQG1MDTrgRlyBE3QEVcAR9YDAt4FqwHgBMYr735AOkf0d/wK9/Sn/CpgdXAAAAAAAAAAAAAAAAAAAAAAx16etCUd2tFxz6M1kB+bdLuTq4wi2jcyqU7inzkaUlGFROGspZTk3uWaS7ZICMwzGarSSjTXa5gTdOVeS/Ery1AE7Su/71H/UA16mE1n/fo/6gGpX0fq/lKXmmBDXuDzjvnB9ikBB3VBx3tPzgasFmwLDhU5xyy1PLrAWHB7Kvf3VKzp83GVSM5OplUlGnGEW9aSXDPKPbJAds5MdDp4Xb1qVWrGtKrWdbOEZJJakY5bfmsC5AAAAAAAAAAAAAAAAAAAAAAAIzSacY2d05xjUiqVTOEoqUZPVeSlF7Gm8thLgpx5K18ZRZ7/h47W8Ilxerglsrh01b0cqap039yhtlGEddvZv1tY1pw45rvwxz37mdjyZI2ibT7180a0TsZ5a9pby2Z7aFN+tGbnrWvSGhimZ6ysHuKw74ja+jUe4rJmJaG4f8RtfRqXcdce/cVh3xG19Go9wD3EYb8QtPRaP/AFOOvvuHw34ja+i0f+oHyWg+HZfgNr6NR7hDk9Ebe6G4ek8rK1X+WpdxYpWFHNe0dJZ9BcOoUOfjQo0qMm1rShShFyW3ZJpZtLo62e9VSKzExDmgy2vWYtO/3sthUaAAAAAAAAAAAAAAAAAAAAAAAAgtOH94V/o0+x1YJlrRf36/fcqa7/Hs5W39+3P6RW/iSNaf7dfVHwU6edLpuiW5/N9qMnUNDCshVTtRM9PLJGQHvWOG73FiXYJbjkE9ETiG5lmjOzI/Rd/d63Y/WibVeZVF2d59vb8VnKDXAAAAAAAAAAAAAAAAAAAAAAAEVpVbupZXMVtfNSkl0uK1kvOifS24c1Z9KDVU48N6x4S5NWX35Vkt1RxrLsqxVT/czYnzIjw5e7kzsc7847+bpGib+1GVqGjiWYqp2i3tfae3h7TDj7rA3Z6W48y9w9SOQT0RWI7mWcbOztLRSn4VafWkvb6iTVz0h57Nrym331WMpNQAAAAAAAAAAAAAAAAAAAAAAAfGgOPaTUoWlRc7JQVKUqCzfjU9tSi0t7epJx+jN3Hactd47+ft6T9+lkVpNLTTw+HWPp7G1hPKJaUcvfamXwaWX77iRX7PzX8I9qzGopTqnP7SoS97t5v51SEfUpHiOyrd9o+/cr37WrXpWfv3sa01nJ5qjFZ7ffZP/aiT+mxH/b9P5U7ds27qR7/4Z4aVzf4uH7Ujn9Pr+ZFPbl/yR72aOk8/ycf2n3HP6fX8zn9dv+SPf/DZpaW5JJ0vKqnscSO3Z3hb9EtO3vzY/wBf4bPutoqLc41IpdUX6mRToMkdJhcx9r4cnLaY931a9zjFKrCTpybeW5wkn9qPVMNqW8oz3i9Z4U1glrzdGKfjPwpdrKue/FeZX9Lj4McQ3yFYAAAAAAAAAAAAAAAAAAAAAAAACm8pGjMbu3lLYpxWTll4uWbhP9Vt5/JnMv6HUTjtt9+r2/HZU1OPn+JHdyn1fx9XA+YlTnKnUi4VINwnF701sa/9Ppa2i0bwzskbLLgdXOOq98fUR3hmZ42ndYrdEUqVm9SZ4lBLOmceHrM49VhijHnZJLxF9r6TxeeGGvpMS34NhizSy2RylU7d8Y+1+Qys2Xv9zexYt/J9/wBFmKK+AAAAAAAAAAAAAAAAAAAAAAAAAD40By/lH0DdT74tl91istX8pFboP5S3RfFeDwia+i13D5N/v0/X3s7Pp9unT75fT3OaYfWcJrepRbUk811NNcGbW8Whk5qd0rjaVlKKa3NbCGYZd42lvU5nNkEsymc2eNmOTc3kt3Hr7Tk7VWsOPeVlwLC3syXhPdnuS+E+r1mZqM0PotJglcbagoRUV2t8W3vb6zMtabTvLXpSKxtDKeXoAAAAAAAAAAAAAAAAAAAAAAAAAAD5KKaae1PY0CY3UHTfQKNfWr0MoV97fCeXCfX8rf05mjpdbNPJt0UNRpItG8OdWc50KjpVounJb4vh1rpXWjareuSN6vn9Thms845pyjVOs60NuhBzaS3Hm0xWHvHim0rXg2BbU2tu/Lgut9xlajVd0PoNHoZ62Wy2t1BZLyvpMy1ptPNt0pFY2hmPL0AAAAAAAAAAAAAAAAAAAAAAAAAAAAAAK3pToxSuYZuPhLastkl1wfB9W5lnBqLY55SrZ9PXJXaYUOtgNSlUpU0+dhVeVGeWW7fGS4SRs4tXS9ZmeUx1fO6nQXpkiK84t0/ld8CwNQ2b2vHlwT6I9ZmajVzf1NfSaCuLrznx+iz06aiskskUZndpxER0ejjoAAAAAAAAAAAAAAAAAAAAAAAAAAAAAAAAK3fRXO0styuZZdT5io3l5cyzj823q+cKuWPKp/t+2U3hqXNQy4rN9vH7SC/VYp5rZPL0AAAAAAAAAAAAAAAAAAAAAAAAAAAAAAAADQxC+1fAp+FVlsXyetnute+Xi1u6EbeUtWVrFbcqzzfS3RrNvzk2PnF59HzhBl5WpH/r9tkhTnzcumnLb818SLzvWm831JCMs1mtqe4jSPoAAAAAAAAAAAAAAAAAAAAAAAAAAAAAABFX+Jb40/LLu7yWKbc5RTfi5VfcPs9SLnPx2s+xdHactO8uxEVhrXu2dv8Ann/Bqk2OPJt6vnCrlnysf+37bJOlHNNMrzyW4ndiSlTb1dq4x6etdDPXK3V5516NylVUlnHavU+hniYmJ2lJW0WjeHs46AAAAAAAAAAAAAAAAAAAAAAAAAAAAgcSxPXlzdN+Dub+Flsf6uezr7FtsVpwxvPVWtfjnaOnxZsNtM3rPctvayO0vdJ4p5dG9fTySXS/UMcbyZrbRsi7p+Hb/nf+GqWKRyt6vnClknyqf7ftslaG8rWXaTzZpxzPKSYadaLg+cht+HH4S7yWsxbyZQ23p5Ue1uUaqlFSi809qIpiYnaU9bRaN4ezjoAAAAAAAAAAAAAAAAAAAAAAAAAIPSjFFShqJ5SmnKbT2xpLJNrocm1Fdcs+BZ02LininpHx++arqcm0RSOs/D75IPAk5vWfHhwS4JdSWwnyxtzUPx4m/wCFTu6/RdKEMopFCZ3lrUrw12aGIT8PLoS+3+UT4o8lT1NvL2aVz49t+e/4apLXpb1fOFe3nU9fylL0ytK/VskawxzWxnYR36Iq2uOaraj97qPOPVL/AN/neWr046cUdYZ+nz8GWcc9/RMlRqAAAAAAAAAAAAAAAAAAAAAAAAAA5Zj2I8/Xzz2VZOa/MUnKFJeWSqy/WRtY8XBWK+HxnnPyhh58/n5fZHqjlH67ysujUM2itqZ5K3Ztd781uM59KhrmXhzb2JPa+CS2FukeTDKyzvklEXOP23OUEqsZalXWm4qUklzdSPjRWT2yRZppss1t5PWPnCtl1eClqxNuk/KYWWzuIVI61OUZrpTT8/QUMlLUna0bNTDkx5Y4qTEx6G0iJZh5q7jsdXjJ5qv41HOOa3rai/g8HzmutNZjJHd8O9L4Vdc7SjLjul2op5acF5h9Bp8v4mOLNwjTgAAAAAAAAAAAAAAAAAAAAAACN0kunStLma2SjSnqvok1lH7WibT048ta+lDqL8GK1o7olyZyyu6kOFJQoL6OCjL/AOlJ+U2t967+PP3sHUV2pFfD5Q6Homs32Jv2e0zdVPJY7MptZpaU8olG21oW6V1XTyeUsqcH8qfF9S86JNP2ZkyRxX8mP19y9m12Ok8Mc5czvMWuLuTlcTbi3rKnHwaa257Irf2vNm3i0+PFHkx7e9g6nUTbdJWUMsj3LGyW3lPYdcuDTi3GS4ptFbLji0bS7hzWx24qztK24fpE9iqrNfCW9dq4mVl0XfRsaT/kUxbhzxvHjHX2x3+z3Sno1ozhrQalF8UUJrNbbS+kjNTNi48c7whr9bH5S3j6sLU13q86J1ffYdDUl7fYc1kc4le7IvP4fDP3tvH0WEpNcAAAAAAAAAAAAAAAAAAAAAAAQWm/4BX+jz7OdhmWtF/fr99yprv8ezkV5dxpXd3Ko9WPP1/K+clsS4s1oiZrWI8IZ2SnFE+tpYlpdVrRdKk3RoNZSinlKovltcPkry5lrDpK1nitzn4It5rWYhp29POLXlXkLkyz722skbKK2HiVbLKWtzxKjdIW729RHZXvbaG7z5Fwoaw2bPFZUnnF5dK4PtRFkwVvG0tDSanLhtvjnr3d0pqlisK0cl4M/g9PzekzpxTSfQ+km34lPSyaLe/Vfm+1HnV+ZC12ZXhmY9fxWgoNgAAAAAAAAAAAAAAAAAAAAAAAR2kVq6tpcU1tlKnPVXTJLOP2pE2nvwZa29KHU048Vqx3xL8v49iM6t1XlUy1nUm8lsjteeaWfFZPyn0GPavLwUKV4qRaO+GGhdFmMsI74t0tZ4gkevxIlSy6aZSFDEI9KHFHiq301p7khSxSPSjm8KttLfwbUcbglsa8552V50N5no8z0giuI4Yeq9nXnuaFxpJnuew5MQvYOz5pO8tb3Rtbnk+G3d5SK1Ky18OLhdg5NKkqttz9TbKexPpWb39eWT8pi66Yi0Vhe0uOK2tMfffK4lFdAAAAAAAAAAAAAAAAAAAAAAPFWpqxlJ7opyfYlmBwDTvlSlidm7W0pVLbXnHnpOpDw6KUs6fg7drcc+pNcQKBa6N13tUYP9ddwEhSwGtHfTg/pI9xzaBtQs5x30Yv9eHcd2GZXGrvt4/tU+4bD5LGILfbLz0+45sI69xmD/EZeWHcNoFfva6luhq+YbQNKD2nRPYZBvLKmn5Yo5tAtWieNVsNvIXKpvmHGULmjCpBc9FxepnwzjLJp9q4nR3HQLTGGKUKtWnSnR5qpzMoylGWb1YyzTXzgLOAAAAAAAAAAAAAAAAAAAAABgv/AHqr8yf7rA/H+B8AL7h3ioDamBp1wIy5AiboCKuAI+sBgW8C1YDwAmMV978gHSP6O/4Fe/pT/hUwOrgAAAAAAAAAAAAAAAAAAAAAeKtPWjKL3STi+xrIDk1DkMpQ8W8rL6KiwJOjyU6qyV7U9Hoge3yXP47U9HogeJclGf8Ajano9EDBPkfi997V+oogYJ8ilN772t9TRAwy5CqL33tb6qiBjfIJQf8AjK31VIDz/YDb/G631dMDbtuROnT8W9q/U0WBsV+R+M1k72rl+YogWnQLQ6GF0atKnVnW52pz0pSjFZPVjHJJfNAs4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776"/>
              </a:solidFill>
            </a:endParaRPr>
          </a:p>
        </p:txBody>
      </p:sp>
      <p:pic>
        <p:nvPicPr>
          <p:cNvPr id="34818" name="Picture 2" descr="Image result for section 809 pane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21" y="3570373"/>
            <a:ext cx="5170187" cy="229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9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84859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Section 809 Panel Update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97708" y="1124465"/>
            <a:ext cx="8711514" cy="501684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18-person panel</a:t>
            </a:r>
            <a:r>
              <a:rPr lang="en-US" sz="2400" dirty="0" smtClean="0"/>
              <a:t> created by § 809 of 2016 NDAA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Task:</a:t>
            </a:r>
            <a:r>
              <a:rPr lang="en-US" sz="2400" dirty="0" smtClean="0"/>
              <a:t>  Find ways to streamline and improve DoD acquisition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Organized into Ten Panel Teams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2400" dirty="0" smtClean="0"/>
              <a:t>FAR to Statute Baseline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2400" dirty="0" smtClean="0"/>
              <a:t>Streamlined Procurement Process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2400" dirty="0" smtClean="0"/>
              <a:t>Commercial Buying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2400" dirty="0" smtClean="0"/>
              <a:t>Barriers to Entry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2400" dirty="0" smtClean="0"/>
              <a:t>Characteristics of Successful Programs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2400" dirty="0" smtClean="0"/>
              <a:t>IT Acquisition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2400" dirty="0" smtClean="0"/>
              <a:t>Budget, Streamlining Regulations, CAS, Workforce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84859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Section 809 Panel Update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97708" y="1124465"/>
            <a:ext cx="8711514" cy="501684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Report 1 of 3 Issued on Jan. 31, 2018 (648 pages)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Topics Addressed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“Dynamic Marketplace”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Commercial Buying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Contract Compliance &amp; Audit</a:t>
            </a:r>
          </a:p>
          <a:p>
            <a:pPr marL="619125" lvl="1" indent="-342900">
              <a:spcAft>
                <a:spcPts val="12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Small Business Goals</a:t>
            </a:r>
            <a:endParaRPr lang="en-US" sz="3200" dirty="0">
              <a:latin typeface="Calibri" panose="020F050202020403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84859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Section 809 Panel Update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97708" y="1124465"/>
            <a:ext cx="8711514" cy="5016843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Commercial Buying</a:t>
            </a:r>
            <a:endParaRPr lang="en-US" sz="3200" b="1" dirty="0" smtClean="0">
              <a:latin typeface="Calibri" panose="020F0502020204030204" pitchFamily="34" charset="0"/>
            </a:endParaRP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Bifurcating commercial items and services</a:t>
            </a: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Eliminating distinction between commercial items and COTS</a:t>
            </a: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Shrink the definition of “subcontractor” to reduce compliance requirements</a:t>
            </a: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Delete most mandatory flow downs</a:t>
            </a: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Revise and clarify Termination for Convenience</a:t>
            </a: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Reduce data rights requirements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84859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Section 809 Panel Update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97708" y="1124465"/>
            <a:ext cx="8711514" cy="5016843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Contract Compliance &amp; Audit</a:t>
            </a:r>
            <a:endParaRPr lang="en-US" sz="3200" b="1" dirty="0" smtClean="0">
              <a:latin typeface="Calibri" panose="020F0502020204030204" pitchFamily="34" charset="0"/>
            </a:endParaRP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Make DCAA focused on the Contracting Officer as its primary customer</a:t>
            </a: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Revise metrics in DCAA annual reports to Congress</a:t>
            </a: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Flexibility to use audit and advisory services</a:t>
            </a: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Establish statutory time limits for defense oversight activities</a:t>
            </a: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Permit DCAA to use independent public accountants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84859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Section 809 Panel Update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97708" y="1124465"/>
            <a:ext cx="8711514" cy="5016843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Small Business Goals</a:t>
            </a: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Create a new DoD small business strategy that assigns SB programs with agency needs</a:t>
            </a: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Build on successes of SBIR/STTR and RIF programs</a:t>
            </a:r>
          </a:p>
          <a:p>
            <a:pPr marL="619125" lvl="1" indent="-342900"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Enable innovation in the acquisition system among industry partners.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7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95" y="2390274"/>
            <a:ext cx="43656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David Black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Holland &amp; Knight LLP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703-720-8680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David.Black@hklaw.com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AFE42-9119-42FB-8478-2C73768D1FFA}" type="slidenum">
              <a:rPr lang="en-US" smtClean="0">
                <a:solidFill>
                  <a:srgbClr val="002776"/>
                </a:solidFill>
              </a:rPr>
              <a:pPr/>
              <a:t>9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65113"/>
            <a:ext cx="7616825" cy="636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Procurement Policy Under Trump</a:t>
            </a:r>
            <a:endParaRPr lang="en-US" sz="4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315233"/>
            <a:ext cx="8665029" cy="493316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FAR Regulatory Freeze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Since Inauguration Day, </a:t>
            </a:r>
            <a:r>
              <a:rPr lang="en-US" sz="2800" b="1" u="sng" dirty="0" smtClean="0">
                <a:latin typeface="Calibri" pitchFamily="34" charset="0"/>
                <a:cs typeface="Calibri" pitchFamily="34" charset="0"/>
              </a:rPr>
              <a:t>only two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“final rules” published in Federal Register:</a:t>
            </a:r>
          </a:p>
          <a:p>
            <a:pPr lvl="4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11/06/2017:  FAR Case 2017-015 – Removal of Fair Pay and Safe Work Places Rule</a:t>
            </a:r>
          </a:p>
          <a:p>
            <a:pPr lvl="4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01/24/2018: FAR Case 2018-001 - Revised Thresholds for WTOGPA and Free Trade Agreements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t1.gstatic.com/images?q=tbn:ANd9GcTtoQFBcrUNGDzfBBCzFod9D63zxZylVJUaPpy7I2eeixQs0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0005" cy="105218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9" y="4937939"/>
            <a:ext cx="3406560" cy="192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1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aHmAI3aEWEhx9lLXpfU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vfPj942Eyd7PeIWx03i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osK85FUa65whKumRVK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aHmAI3aEWEhx9lLXpfU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vfPj942Eyd7PeIWx03i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osK85FUa65whKumRV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aHmAI3aEWEhx9lLXpf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vfPj942Eyd7PeIWx03i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osK85FUa65whKumRVK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R8dkWZkEegDtaiSJgfG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osK85FUa65whKumRVK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aHmAI3aEWEhx9lLXpfU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vfPj942Eyd7PeIWx03i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aHmAI3aEWEhx9lLXpfU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R8dkWZkEegDtaiSJgfG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osK85FUa65whKumRVK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aHmAI3aEWEhx9lLXpfU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vfPj942Eyd7PeIWx03i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osK85FUa65whKumRVK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aHmAI3aEWEhx9lLXpfU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vfPj942Eyd7PeIWx03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vfPj942Eyd7PeIWx03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osK85FUa65whKumRVK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aHmAI3aEWEhx9lLXpfU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vfPj942Eyd7PeIWx03i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R8dkWZkEegDtaiSJgf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osK85FUa65whKumRVKw"/>
</p:tagLst>
</file>

<file path=ppt/theme/theme1.xml><?xml version="1.0" encoding="utf-8"?>
<a:theme xmlns:a="http://schemas.openxmlformats.org/drawingml/2006/main" name="H&amp;K_Template">
  <a:themeElements>
    <a:clrScheme name="Custom 1">
      <a:dk1>
        <a:srgbClr val="002776"/>
      </a:dk1>
      <a:lt1>
        <a:sysClr val="window" lastClr="FFFFFF"/>
      </a:lt1>
      <a:dk2>
        <a:srgbClr val="002776"/>
      </a:dk2>
      <a:lt2>
        <a:srgbClr val="F2F2F2"/>
      </a:lt2>
      <a:accent1>
        <a:srgbClr val="002776"/>
      </a:accent1>
      <a:accent2>
        <a:srgbClr val="00A9E0"/>
      </a:accent2>
      <a:accent3>
        <a:srgbClr val="A0CFEB"/>
      </a:accent3>
      <a:accent4>
        <a:srgbClr val="61C250"/>
      </a:accent4>
      <a:accent5>
        <a:srgbClr val="981E32"/>
      </a:accent5>
      <a:accent6>
        <a:srgbClr val="E37222"/>
      </a:accent6>
      <a:hlink>
        <a:srgbClr val="00A9E0"/>
      </a:hlink>
      <a:folHlink>
        <a:srgbClr val="800080"/>
      </a:folHlink>
    </a:clrScheme>
    <a:fontScheme name="H&amp;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dopptv3">
  <a:themeElements>
    <a:clrScheme name="Custom 1">
      <a:dk1>
        <a:srgbClr val="002776"/>
      </a:dk1>
      <a:lt1>
        <a:sysClr val="window" lastClr="FFFFFF"/>
      </a:lt1>
      <a:dk2>
        <a:srgbClr val="002776"/>
      </a:dk2>
      <a:lt2>
        <a:srgbClr val="F2F2F2"/>
      </a:lt2>
      <a:accent1>
        <a:srgbClr val="002776"/>
      </a:accent1>
      <a:accent2>
        <a:srgbClr val="00A9E0"/>
      </a:accent2>
      <a:accent3>
        <a:srgbClr val="A0CFEB"/>
      </a:accent3>
      <a:accent4>
        <a:srgbClr val="61C250"/>
      </a:accent4>
      <a:accent5>
        <a:srgbClr val="981E32"/>
      </a:accent5>
      <a:accent6>
        <a:srgbClr val="E37222"/>
      </a:accent6>
      <a:hlink>
        <a:srgbClr val="00A9E0"/>
      </a:hlink>
      <a:folHlink>
        <a:srgbClr val="800080"/>
      </a:folHlink>
    </a:clrScheme>
    <a:fontScheme name="H&amp;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45720" rIns="0" bIns="45720" rtlCol="0" anchor="t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kern="1200" cap="none" spc="0" normalizeH="0" baseline="0" noProof="0" dirty="0" smtClean="0">
            <a:ln>
              <a:noFill/>
            </a:ln>
            <a:solidFill>
              <a:srgbClr val="002776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&amp;K_template_New.potx" id="{57DD74BC-43F5-41B5-B8C9-A89E87691633}" vid="{5FFCC27A-7DED-4DA2-AF2E-69DF5933AE70}"/>
    </a:ext>
  </a:extLst>
</a:theme>
</file>

<file path=ppt/theme/theme3.xml><?xml version="1.0" encoding="utf-8"?>
<a:theme xmlns:a="http://schemas.openxmlformats.org/drawingml/2006/main" name="6_H&amp;K_Template">
  <a:themeElements>
    <a:clrScheme name="Custom 1">
      <a:dk1>
        <a:srgbClr val="002776"/>
      </a:dk1>
      <a:lt1>
        <a:sysClr val="window" lastClr="FFFFFF"/>
      </a:lt1>
      <a:dk2>
        <a:srgbClr val="002776"/>
      </a:dk2>
      <a:lt2>
        <a:srgbClr val="F2F2F2"/>
      </a:lt2>
      <a:accent1>
        <a:srgbClr val="002776"/>
      </a:accent1>
      <a:accent2>
        <a:srgbClr val="00A9E0"/>
      </a:accent2>
      <a:accent3>
        <a:srgbClr val="A0CFEB"/>
      </a:accent3>
      <a:accent4>
        <a:srgbClr val="61C250"/>
      </a:accent4>
      <a:accent5>
        <a:srgbClr val="981E32"/>
      </a:accent5>
      <a:accent6>
        <a:srgbClr val="E37222"/>
      </a:accent6>
      <a:hlink>
        <a:srgbClr val="00A9E0"/>
      </a:hlink>
      <a:folHlink>
        <a:srgbClr val="800080"/>
      </a:folHlink>
    </a:clrScheme>
    <a:fontScheme name="H&amp;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H&amp;K_Template</Template>
  <TotalTime>0</TotalTime>
  <Words>4356</Words>
  <Application>Microsoft Office PowerPoint</Application>
  <PresentationFormat>On-screen Show (4:3)</PresentationFormat>
  <Paragraphs>730</Paragraphs>
  <Slides>89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2" baseType="lpstr">
      <vt:lpstr>Andalus</vt:lpstr>
      <vt:lpstr>Arial</vt:lpstr>
      <vt:lpstr>Arial Black</vt:lpstr>
      <vt:lpstr>Arial Narrow</vt:lpstr>
      <vt:lpstr>Calibri</vt:lpstr>
      <vt:lpstr>Courier New</vt:lpstr>
      <vt:lpstr>Stencil</vt:lpstr>
      <vt:lpstr>Times</vt:lpstr>
      <vt:lpstr>Wingdings</vt:lpstr>
      <vt:lpstr>H&amp;K_Template</vt:lpstr>
      <vt:lpstr>redopptv3</vt:lpstr>
      <vt:lpstr>6_H&amp;K_Template</vt:lpstr>
      <vt:lpstr>think-cell Slide</vt:lpstr>
      <vt:lpstr> What’s New in Federal Contracting? A Procurement Policy Update</vt:lpstr>
      <vt:lpstr>Introduction: Who I Am</vt:lpstr>
      <vt:lpstr>GOV CON LAW:   Slowly Shifting Sands</vt:lpstr>
      <vt:lpstr>GOV CON LAW</vt:lpstr>
      <vt:lpstr>GOV CON LAW</vt:lpstr>
      <vt:lpstr>Today’s Outline</vt:lpstr>
      <vt:lpstr>PowerPoint Presentation</vt:lpstr>
      <vt:lpstr>Procurement Policy Under Trump</vt:lpstr>
      <vt:lpstr>Procurement Policy Under Trump</vt:lpstr>
      <vt:lpstr>Procurement Policy Under Trump</vt:lpstr>
      <vt:lpstr>PowerPoint Presentation</vt:lpstr>
      <vt:lpstr>Buy American Executive Order</vt:lpstr>
      <vt:lpstr>Buy American Executive Order</vt:lpstr>
      <vt:lpstr>Overview of the Buy American Executive Order</vt:lpstr>
      <vt:lpstr>Procurement Policy Under Trump</vt:lpstr>
      <vt:lpstr>Buy American Executive Order</vt:lpstr>
      <vt:lpstr>PowerPoint Presentation</vt:lpstr>
      <vt:lpstr>Contract Administration by Tweet</vt:lpstr>
      <vt:lpstr>Contract Administration by Tweet</vt:lpstr>
      <vt:lpstr>PowerPoint Presentation</vt:lpstr>
      <vt:lpstr>PowerPoint Presentation</vt:lpstr>
      <vt:lpstr>2018 NDAA: PRIVATE ACCOUNTING FIRMS</vt:lpstr>
      <vt:lpstr>2018 NDAA: PRIVATE ACCOUNTING FIRMS</vt:lpstr>
      <vt:lpstr>2018 NDAA: PRIVATE ACCOUNTING FIRMS</vt:lpstr>
      <vt:lpstr>2018 NDAA: PRIVATE ACCOUNTING FIRMS</vt:lpstr>
      <vt:lpstr>PowerPoint Presentation</vt:lpstr>
      <vt:lpstr>Enhanced Debriefings</vt:lpstr>
      <vt:lpstr>Enhanced Debriefings</vt:lpstr>
      <vt:lpstr>Enhanced Debriefings</vt:lpstr>
      <vt:lpstr>Protest Reform – Cost Shifting Pilot Program</vt:lpstr>
      <vt:lpstr>Protest Reform – Cost Shifting Pilot Program</vt:lpstr>
      <vt:lpstr>PowerPoint Presentation</vt:lpstr>
      <vt:lpstr>Restricting LPTA</vt:lpstr>
      <vt:lpstr>Restricting LPTA</vt:lpstr>
      <vt:lpstr>Restricting LPTA</vt:lpstr>
      <vt:lpstr>Restricting LPTA</vt:lpstr>
      <vt:lpstr>PowerPoint Presentation</vt:lpstr>
      <vt:lpstr>OVERVIEW OF § 846 OF 2018 NDAA</vt:lpstr>
      <vt:lpstr>CONGRESS’ E-COMMERCE VISION</vt:lpstr>
      <vt:lpstr>CONGRESS’ E-COMMERCE VISION</vt:lpstr>
      <vt:lpstr>CONGRESS’ E-COMMERCE VISION</vt:lpstr>
      <vt:lpstr>COMMERCIAL E-COMMERCE PORTAL</vt:lpstr>
      <vt:lpstr>COMMERCIAL E-COMMERCE PORTAL</vt:lpstr>
      <vt:lpstr>PowerPoint Presentation</vt:lpstr>
      <vt:lpstr>FEDERAL PROCUREMENT OVERLAY</vt:lpstr>
      <vt:lpstr>FEDERAL PROCUREMENT OVERLAY</vt:lpstr>
      <vt:lpstr>FEDERAL PROCUREMENT OVERLAY</vt:lpstr>
      <vt:lpstr>FEDERAL PROCUREMENT OVERLAY</vt:lpstr>
      <vt:lpstr>FEDERAL PROCUREMENT OVERLAY</vt:lpstr>
      <vt:lpstr>PowerPoint Presentation</vt:lpstr>
      <vt:lpstr>IMPLEMENTATION PROCESS</vt:lpstr>
      <vt:lpstr>IMPLEMENTATION PROCESS</vt:lpstr>
      <vt:lpstr>PowerPoint Presentation</vt:lpstr>
      <vt:lpstr>IN A NUTSHELL . . . </vt:lpstr>
      <vt:lpstr>THOUGHTS &amp; OBSERVATIONS</vt:lpstr>
      <vt:lpstr>THOUGHTS &amp; OBSERVATIONS</vt:lpstr>
      <vt:lpstr>THOUGHTS &amp; OBSERVATIONS</vt:lpstr>
      <vt:lpstr>PowerPoint Presentation</vt:lpstr>
      <vt:lpstr>      GAO PROTEST STATS</vt:lpstr>
      <vt:lpstr>GAO PROTEST STATS</vt:lpstr>
      <vt:lpstr>PowerPoint Presentation</vt:lpstr>
      <vt:lpstr>RAND REPORT</vt:lpstr>
      <vt:lpstr>RAND REPORT</vt:lpstr>
      <vt:lpstr>RAND REPORT</vt:lpstr>
      <vt:lpstr>RAND REPORT</vt:lpstr>
      <vt:lpstr>RAND REPORT</vt:lpstr>
      <vt:lpstr>RAND REPORT</vt:lpstr>
      <vt:lpstr>RAND REPORT</vt:lpstr>
      <vt:lpstr>RAND REPORT</vt:lpstr>
      <vt:lpstr>RAND REPORT</vt:lpstr>
      <vt:lpstr>RAND REPORT</vt:lpstr>
      <vt:lpstr>PowerPoint Presentation</vt:lpstr>
      <vt:lpstr>New “All Small” Mentor-Protégé Program</vt:lpstr>
      <vt:lpstr>New “All Small” Mentor-Protégé Program</vt:lpstr>
      <vt:lpstr>New “All Small” Mentor-Protégé Program</vt:lpstr>
      <vt:lpstr>PowerPoint Presentation</vt:lpstr>
      <vt:lpstr>The False Claims Act: The Basics</vt:lpstr>
      <vt:lpstr>The False Claims Act: the basics</vt:lpstr>
      <vt:lpstr>The False Claims Act: the basics</vt:lpstr>
      <vt:lpstr>The False Claims Act: the basics</vt:lpstr>
      <vt:lpstr>Case Law Developments in  Implied False Certification</vt:lpstr>
      <vt:lpstr>Case Law Developments in  Implied False Certification</vt:lpstr>
      <vt:lpstr>PowerPoint Presentation</vt:lpstr>
      <vt:lpstr>Section 809 Panel Update</vt:lpstr>
      <vt:lpstr>Section 809 Panel Update</vt:lpstr>
      <vt:lpstr>Section 809 Panel Update</vt:lpstr>
      <vt:lpstr>Section 809 Panel Update</vt:lpstr>
      <vt:lpstr>Section 809 Panel Update</vt:lpstr>
      <vt:lpstr>PowerPoint Presentation</vt:lpstr>
    </vt:vector>
  </TitlesOfParts>
  <Company>Holland &amp; Knight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mmmocho</dc:creator>
  <cp:lastModifiedBy>Black, David S (NVA - X78680)</cp:lastModifiedBy>
  <cp:revision>473</cp:revision>
  <dcterms:created xsi:type="dcterms:W3CDTF">2011-05-11T13:39:03Z</dcterms:created>
  <dcterms:modified xsi:type="dcterms:W3CDTF">2018-03-07T16:58:00Z</dcterms:modified>
</cp:coreProperties>
</file>