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52"/>
  </p:notesMasterIdLst>
  <p:handoutMasterIdLst>
    <p:handoutMasterId r:id="rId53"/>
  </p:handoutMasterIdLst>
  <p:sldIdLst>
    <p:sldId id="256"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95" r:id="rId36"/>
    <p:sldId id="296" r:id="rId37"/>
    <p:sldId id="297" r:id="rId38"/>
    <p:sldId id="298" r:id="rId39"/>
    <p:sldId id="299" r:id="rId40"/>
    <p:sldId id="300" r:id="rId41"/>
    <p:sldId id="301" r:id="rId42"/>
    <p:sldId id="302" r:id="rId43"/>
    <p:sldId id="303" r:id="rId44"/>
    <p:sldId id="304" r:id="rId45"/>
    <p:sldId id="289" r:id="rId46"/>
    <p:sldId id="290" r:id="rId47"/>
    <p:sldId id="291" r:id="rId48"/>
    <p:sldId id="292" r:id="rId49"/>
    <p:sldId id="293" r:id="rId50"/>
    <p:sldId id="294" r:id="rId51"/>
  </p:sldIdLst>
  <p:sldSz cx="9144000" cy="6858000" type="letter"/>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5298"/>
    <a:srgbClr val="104C98"/>
    <a:srgbClr val="084598"/>
    <a:srgbClr val="0D4187"/>
    <a:srgbClr val="0E4089"/>
    <a:srgbClr val="063E8A"/>
    <a:srgbClr val="063E89"/>
    <a:srgbClr val="124C95"/>
    <a:srgbClr val="0F438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71" autoAdjust="0"/>
    <p:restoredTop sz="94660"/>
  </p:normalViewPr>
  <p:slideViewPr>
    <p:cSldViewPr snapToGrid="0">
      <p:cViewPr varScale="1">
        <p:scale>
          <a:sx n="75" d="100"/>
          <a:sy n="75" d="100"/>
        </p:scale>
        <p:origin x="1353" y="39"/>
      </p:cViewPr>
      <p:guideLst>
        <p:guide orient="horz" pos="2160"/>
        <p:guide pos="2880"/>
      </p:guideLst>
    </p:cSldViewPr>
  </p:slideViewPr>
  <p:notesTextViewPr>
    <p:cViewPr>
      <p:scale>
        <a:sx n="100" d="100"/>
        <a:sy n="100" d="100"/>
      </p:scale>
      <p:origin x="0" y="0"/>
    </p:cViewPr>
  </p:notesTextViewPr>
  <p:sorterViewPr>
    <p:cViewPr>
      <p:scale>
        <a:sx n="149" d="100"/>
        <a:sy n="149" d="100"/>
      </p:scale>
      <p:origin x="0" y="1576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0520"/>
          </a:xfrm>
          <a:prstGeom prst="rect">
            <a:avLst/>
          </a:prstGeom>
        </p:spPr>
        <p:txBody>
          <a:bodyPr vert="horz" lIns="93172" tIns="46586" rIns="93172" bIns="46586" rtlCol="0"/>
          <a:lstStyle>
            <a:lvl1pPr algn="l">
              <a:defRPr sz="1200"/>
            </a:lvl1pPr>
          </a:lstStyle>
          <a:p>
            <a:endParaRPr lang="en-US"/>
          </a:p>
        </p:txBody>
      </p:sp>
      <p:sp>
        <p:nvSpPr>
          <p:cNvPr id="3" name="Date Placeholder 2"/>
          <p:cNvSpPr>
            <a:spLocks noGrp="1"/>
          </p:cNvSpPr>
          <p:nvPr>
            <p:ph type="dt" sz="quarter" idx="1"/>
          </p:nvPr>
        </p:nvSpPr>
        <p:spPr>
          <a:xfrm>
            <a:off x="5265809" y="1"/>
            <a:ext cx="4028440" cy="350520"/>
          </a:xfrm>
          <a:prstGeom prst="rect">
            <a:avLst/>
          </a:prstGeom>
        </p:spPr>
        <p:txBody>
          <a:bodyPr vert="horz" lIns="93172" tIns="46586" rIns="93172" bIns="46586" rtlCol="0"/>
          <a:lstStyle>
            <a:lvl1pPr algn="r">
              <a:defRPr sz="1200"/>
            </a:lvl1pPr>
          </a:lstStyle>
          <a:p>
            <a:fld id="{212B3F78-518B-B143-ACA5-5B183068AFFF}" type="datetimeFigureOut">
              <a:rPr lang="en-US" smtClean="0"/>
              <a:pPr/>
              <a:t>12/5/2016</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2" tIns="46586" rIns="93172" bIns="46586"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2" tIns="46586" rIns="93172" bIns="46586" rtlCol="0" anchor="b"/>
          <a:lstStyle>
            <a:lvl1pPr algn="r">
              <a:defRPr sz="1200"/>
            </a:lvl1pPr>
          </a:lstStyle>
          <a:p>
            <a:fld id="{B38967DE-36EA-6A47-AD82-620ACB5550BC}" type="slidenum">
              <a:rPr lang="en-US" smtClean="0"/>
              <a:pPr/>
              <a:t>‹#›</a:t>
            </a:fld>
            <a:endParaRPr lang="en-US"/>
          </a:p>
        </p:txBody>
      </p:sp>
    </p:spTree>
    <p:extLst>
      <p:ext uri="{BB962C8B-B14F-4D97-AF65-F5344CB8AC3E}">
        <p14:creationId xmlns:p14="http://schemas.microsoft.com/office/powerpoint/2010/main" val="38204267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0520"/>
          </a:xfrm>
          <a:prstGeom prst="rect">
            <a:avLst/>
          </a:prstGeom>
        </p:spPr>
        <p:txBody>
          <a:bodyPr vert="horz" lIns="93172" tIns="46586" rIns="93172" bIns="46586" rtlCol="0"/>
          <a:lstStyle>
            <a:lvl1pPr algn="l">
              <a:defRPr sz="1200"/>
            </a:lvl1pPr>
          </a:lstStyle>
          <a:p>
            <a:endParaRPr lang="en-US"/>
          </a:p>
        </p:txBody>
      </p:sp>
      <p:sp>
        <p:nvSpPr>
          <p:cNvPr id="3" name="Date Placeholder 2"/>
          <p:cNvSpPr>
            <a:spLocks noGrp="1"/>
          </p:cNvSpPr>
          <p:nvPr>
            <p:ph type="dt" idx="1"/>
          </p:nvPr>
        </p:nvSpPr>
        <p:spPr>
          <a:xfrm>
            <a:off x="5265809" y="1"/>
            <a:ext cx="4028440" cy="350520"/>
          </a:xfrm>
          <a:prstGeom prst="rect">
            <a:avLst/>
          </a:prstGeom>
        </p:spPr>
        <p:txBody>
          <a:bodyPr vert="horz" lIns="93172" tIns="46586" rIns="93172" bIns="46586" rtlCol="0"/>
          <a:lstStyle>
            <a:lvl1pPr algn="r">
              <a:defRPr sz="1200"/>
            </a:lvl1pPr>
          </a:lstStyle>
          <a:p>
            <a:fld id="{92C27986-5D5C-BB41-AD36-E537C77C6BF2}" type="datetimeFigureOut">
              <a:rPr lang="en-US" smtClean="0"/>
              <a:pPr/>
              <a:t>12/5/2016</a:t>
            </a:fld>
            <a:endParaRPr lang="en-US"/>
          </a:p>
        </p:txBody>
      </p:sp>
      <p:sp>
        <p:nvSpPr>
          <p:cNvPr id="4" name="Slide Image Placeholder 3"/>
          <p:cNvSpPr>
            <a:spLocks noGrp="1" noRot="1" noChangeAspect="1"/>
          </p:cNvSpPr>
          <p:nvPr>
            <p:ph type="sldImg" idx="2"/>
          </p:nvPr>
        </p:nvSpPr>
        <p:spPr>
          <a:xfrm>
            <a:off x="2895600" y="527050"/>
            <a:ext cx="3505200" cy="2628900"/>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929640" y="3329941"/>
            <a:ext cx="7437120" cy="3154680"/>
          </a:xfrm>
          <a:prstGeom prst="rect">
            <a:avLst/>
          </a:prstGeom>
        </p:spPr>
        <p:txBody>
          <a:bodyPr vert="horz" lIns="93172" tIns="46586" rIns="93172"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0520"/>
          </a:xfrm>
          <a:prstGeom prst="rect">
            <a:avLst/>
          </a:prstGeom>
        </p:spPr>
        <p:txBody>
          <a:bodyPr vert="horz" lIns="93172" tIns="46586" rIns="93172"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2" tIns="46586" rIns="93172" bIns="46586" rtlCol="0" anchor="b"/>
          <a:lstStyle>
            <a:lvl1pPr algn="r">
              <a:defRPr sz="1200"/>
            </a:lvl1pPr>
          </a:lstStyle>
          <a:p>
            <a:fld id="{F214891B-236D-6646-AAFA-8980169DA2CB}" type="slidenum">
              <a:rPr lang="en-US" smtClean="0"/>
              <a:pPr/>
              <a:t>‹#›</a:t>
            </a:fld>
            <a:endParaRPr lang="en-US"/>
          </a:p>
        </p:txBody>
      </p:sp>
    </p:spTree>
    <p:extLst>
      <p:ext uri="{BB962C8B-B14F-4D97-AF65-F5344CB8AC3E}">
        <p14:creationId xmlns:p14="http://schemas.microsoft.com/office/powerpoint/2010/main" val="254692900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3" descr="BG_cover.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9144000" cy="2381251"/>
          </a:xfrm>
          <a:prstGeom prst="rect">
            <a:avLst/>
          </a:prstGeom>
        </p:spPr>
      </p:pic>
      <p:sp>
        <p:nvSpPr>
          <p:cNvPr id="2" name="Title 1"/>
          <p:cNvSpPr>
            <a:spLocks noGrp="1"/>
          </p:cNvSpPr>
          <p:nvPr>
            <p:ph type="ctrTitle"/>
          </p:nvPr>
        </p:nvSpPr>
        <p:spPr>
          <a:xfrm>
            <a:off x="3610711" y="3378017"/>
            <a:ext cx="5105924" cy="1288329"/>
          </a:xfrm>
          <a:prstGeom prst="rect">
            <a:avLst/>
          </a:prstGeom>
        </p:spPr>
        <p:txBody>
          <a:bodyPr anchor="b" anchorCtr="0">
            <a:normAutofit/>
          </a:bodyPr>
          <a:lstStyle>
            <a:lvl1pPr algn="l">
              <a:defRPr sz="2000" b="1" i="0">
                <a:solidFill>
                  <a:srgbClr val="185298"/>
                </a:solidFill>
                <a:effectLst/>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3610714" y="4666345"/>
            <a:ext cx="5105924" cy="726340"/>
          </a:xfrm>
          <a:prstGeom prst="rect">
            <a:avLst/>
          </a:prstGeom>
        </p:spPr>
        <p:txBody>
          <a:bodyPr anchor="t" anchorCtr="0">
            <a:normAutofit/>
          </a:bodyPr>
          <a:lstStyle>
            <a:lvl1pPr marL="0" indent="0" algn="l">
              <a:buNone/>
              <a:defRPr sz="1600">
                <a:solidFill>
                  <a:schemeClr val="tx1">
                    <a:lumMod val="50000"/>
                    <a:lumOff val="50000"/>
                  </a:schemeClr>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10" name="Picture 9" descr="GDMS-color-RGB.png"/>
          <p:cNvPicPr>
            <a:picLocks/>
          </p:cNvPicPr>
          <p:nvPr userDrawn="1"/>
        </p:nvPicPr>
        <p:blipFill>
          <a:blip r:embed="rId3">
            <a:extLst>
              <a:ext uri="{28A0092B-C50C-407E-A947-70E740481C1C}">
                <a14:useLocalDpi xmlns:a14="http://schemas.microsoft.com/office/drawing/2010/main" val="0"/>
              </a:ext>
            </a:extLst>
          </a:blip>
          <a:stretch>
            <a:fillRect/>
          </a:stretch>
        </p:blipFill>
        <p:spPr>
          <a:xfrm>
            <a:off x="235867" y="1600200"/>
            <a:ext cx="4846645" cy="1219200"/>
          </a:xfrm>
          <a:prstGeom prst="rect">
            <a:avLst/>
          </a:prstGeom>
          <a:noFill/>
          <a:ln>
            <a:noFill/>
          </a:ln>
        </p:spPr>
      </p:pic>
      <p:sp>
        <p:nvSpPr>
          <p:cNvPr id="9" name="Slide Number Placeholder 5"/>
          <p:cNvSpPr>
            <a:spLocks noGrp="1"/>
          </p:cNvSpPr>
          <p:nvPr>
            <p:ph type="sldNum" sz="quarter" idx="4"/>
          </p:nvPr>
        </p:nvSpPr>
        <p:spPr>
          <a:xfrm>
            <a:off x="8610605" y="6477000"/>
            <a:ext cx="432987" cy="365126"/>
          </a:xfrm>
          <a:prstGeom prst="rect">
            <a:avLst/>
          </a:prstGeom>
        </p:spPr>
        <p:txBody>
          <a:bodyPr anchor="b" anchorCtr="0"/>
          <a:lstStyle>
            <a:lvl1pPr algn="r">
              <a:defRPr sz="800">
                <a:solidFill>
                  <a:srgbClr val="185298"/>
                </a:solidFill>
                <a:latin typeface="Arial"/>
                <a:cs typeface="Arial"/>
              </a:defRPr>
            </a:lvl1pPr>
          </a:lstStyle>
          <a:p>
            <a:fld id="{AF88E988-FB04-AB4E-BE5A-59F242AF7F7A}" type="slidenum">
              <a:rPr lang="en-US" smtClean="0"/>
              <a:pPr/>
              <a:t>‹#›</a:t>
            </a:fld>
            <a:endParaRPr lang="en-US" dirty="0"/>
          </a:p>
        </p:txBody>
      </p:sp>
      <p:sp>
        <p:nvSpPr>
          <p:cNvPr id="11" name="Date Placeholder 3"/>
          <p:cNvSpPr>
            <a:spLocks noGrp="1"/>
          </p:cNvSpPr>
          <p:nvPr>
            <p:ph type="dt" sz="half" idx="2"/>
          </p:nvPr>
        </p:nvSpPr>
        <p:spPr>
          <a:xfrm>
            <a:off x="7772401" y="6477001"/>
            <a:ext cx="838201" cy="365126"/>
          </a:xfrm>
          <a:prstGeom prst="rect">
            <a:avLst/>
          </a:prstGeom>
        </p:spPr>
        <p:txBody>
          <a:bodyPr anchor="b" anchorCtr="0"/>
          <a:lstStyle>
            <a:lvl1pPr algn="r">
              <a:defRPr sz="800">
                <a:solidFill>
                  <a:srgbClr val="185298"/>
                </a:solidFill>
                <a:latin typeface="Arial"/>
                <a:cs typeface="Arial"/>
              </a:defRPr>
            </a:lvl1pPr>
          </a:lstStyle>
          <a:p>
            <a:fld id="{283F4D4F-2781-EE44-90EA-C1CDE8693468}" type="datetime3">
              <a:rPr lang="en-US" smtClean="0"/>
              <a:t>5 December 2016</a:t>
            </a:fld>
            <a:endParaRPr lang="en-US" dirty="0"/>
          </a:p>
        </p:txBody>
      </p:sp>
      <p:sp>
        <p:nvSpPr>
          <p:cNvPr id="12" name="Footer Placeholder 4"/>
          <p:cNvSpPr>
            <a:spLocks noGrp="1"/>
          </p:cNvSpPr>
          <p:nvPr>
            <p:ph type="ftr" sz="quarter" idx="3"/>
          </p:nvPr>
        </p:nvSpPr>
        <p:spPr>
          <a:xfrm>
            <a:off x="4648201" y="6477001"/>
            <a:ext cx="3124199" cy="365126"/>
          </a:xfrm>
          <a:prstGeom prst="rect">
            <a:avLst/>
          </a:prstGeom>
        </p:spPr>
        <p:txBody>
          <a:bodyPr anchor="b" anchorCtr="0"/>
          <a:lstStyle>
            <a:lvl1pPr algn="r">
              <a:defRPr sz="600">
                <a:solidFill>
                  <a:srgbClr val="185298"/>
                </a:solidFill>
                <a:latin typeface="Arial"/>
                <a:cs typeface="Arial"/>
              </a:defRPr>
            </a:lvl1pPr>
          </a:lstStyle>
          <a:p>
            <a:r>
              <a:rPr lang="en-US" dirty="0"/>
              <a:t>©2016 General Dynamics. All rights reserved.</a:t>
            </a:r>
          </a:p>
        </p:txBody>
      </p:sp>
    </p:spTree>
    <p:extLst>
      <p:ext uri="{BB962C8B-B14F-4D97-AF65-F5344CB8AC3E}">
        <p14:creationId xmlns:p14="http://schemas.microsoft.com/office/powerpoint/2010/main" val="1728351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1" name="Title 10"/>
          <p:cNvSpPr>
            <a:spLocks noGrp="1"/>
          </p:cNvSpPr>
          <p:nvPr>
            <p:ph type="title"/>
          </p:nvPr>
        </p:nvSpPr>
        <p:spPr>
          <a:xfrm>
            <a:off x="457200" y="275168"/>
            <a:ext cx="8229600" cy="817034"/>
          </a:xfrm>
          <a:prstGeom prst="rect">
            <a:avLst/>
          </a:prstGeom>
        </p:spPr>
        <p:txBody>
          <a:bodyPr vert="horz" anchor="b" anchorCtr="0"/>
          <a:lstStyle/>
          <a:p>
            <a:r>
              <a:rPr lang="en-US"/>
              <a:t>Click to edit Master title style</a:t>
            </a:r>
          </a:p>
        </p:txBody>
      </p:sp>
      <p:sp>
        <p:nvSpPr>
          <p:cNvPr id="13" name="Content Placeholder 12"/>
          <p:cNvSpPr>
            <a:spLocks noGrp="1"/>
          </p:cNvSpPr>
          <p:nvPr>
            <p:ph sz="quarter" idx="13"/>
          </p:nvPr>
        </p:nvSpPr>
        <p:spPr>
          <a:xfrm>
            <a:off x="457200" y="1193801"/>
            <a:ext cx="8229600" cy="4368800"/>
          </a:xfrm>
          <a:prstGeom prst="rect">
            <a:avLst/>
          </a:prstGeom>
        </p:spPr>
        <p:txBody>
          <a:bodyPr vert="horz"/>
          <a:lstStyle>
            <a:lvl2pPr>
              <a:defRPr>
                <a:solidFill>
                  <a:schemeClr val="tx1">
                    <a:lumMod val="65000"/>
                    <a:lumOff val="35000"/>
                  </a:schemeClr>
                </a:solidFill>
              </a:defRPr>
            </a:lvl2pPr>
            <a:lvl3pPr>
              <a:defRPr>
                <a:solidFill>
                  <a:schemeClr val="tx1">
                    <a:lumMod val="65000"/>
                    <a:lumOff val="35000"/>
                  </a:schemeClr>
                </a:solidFill>
              </a:defRPr>
            </a:lvl3pPr>
          </a:lstStyle>
          <a:p>
            <a:pPr lvl="0"/>
            <a:r>
              <a:rPr lang="en-US" dirty="0"/>
              <a:t>Click to edit Master text styles</a:t>
            </a:r>
          </a:p>
          <a:p>
            <a:pPr lvl="1"/>
            <a:r>
              <a:rPr lang="en-US" dirty="0"/>
              <a:t>Second level</a:t>
            </a:r>
          </a:p>
          <a:p>
            <a:pPr lvl="2"/>
            <a:r>
              <a:rPr lang="en-US" dirty="0"/>
              <a:t>Third level</a:t>
            </a:r>
          </a:p>
        </p:txBody>
      </p:sp>
      <p:sp>
        <p:nvSpPr>
          <p:cNvPr id="14" name="Slide Number Placeholder 5"/>
          <p:cNvSpPr>
            <a:spLocks noGrp="1"/>
          </p:cNvSpPr>
          <p:nvPr>
            <p:ph type="sldNum" sz="quarter" idx="4"/>
          </p:nvPr>
        </p:nvSpPr>
        <p:spPr>
          <a:xfrm>
            <a:off x="8610605" y="6477000"/>
            <a:ext cx="432987" cy="365126"/>
          </a:xfrm>
          <a:prstGeom prst="rect">
            <a:avLst/>
          </a:prstGeom>
        </p:spPr>
        <p:txBody>
          <a:bodyPr anchor="b" anchorCtr="0"/>
          <a:lstStyle>
            <a:lvl1pPr algn="r">
              <a:defRPr sz="800">
                <a:solidFill>
                  <a:srgbClr val="185298"/>
                </a:solidFill>
                <a:latin typeface="Arial"/>
                <a:cs typeface="Arial"/>
              </a:defRPr>
            </a:lvl1pPr>
          </a:lstStyle>
          <a:p>
            <a:fld id="{AF88E988-FB04-AB4E-BE5A-59F242AF7F7A}" type="slidenum">
              <a:rPr lang="en-US" smtClean="0"/>
              <a:pPr/>
              <a:t>‹#›</a:t>
            </a:fld>
            <a:endParaRPr lang="en-US" dirty="0"/>
          </a:p>
        </p:txBody>
      </p:sp>
      <p:sp>
        <p:nvSpPr>
          <p:cNvPr id="15" name="Date Placeholder 3"/>
          <p:cNvSpPr>
            <a:spLocks noGrp="1"/>
          </p:cNvSpPr>
          <p:nvPr>
            <p:ph type="dt" sz="half" idx="2"/>
          </p:nvPr>
        </p:nvSpPr>
        <p:spPr>
          <a:xfrm>
            <a:off x="7772401" y="6477001"/>
            <a:ext cx="838201" cy="365126"/>
          </a:xfrm>
          <a:prstGeom prst="rect">
            <a:avLst/>
          </a:prstGeom>
        </p:spPr>
        <p:txBody>
          <a:bodyPr anchor="b" anchorCtr="0"/>
          <a:lstStyle>
            <a:lvl1pPr algn="r">
              <a:defRPr sz="800">
                <a:solidFill>
                  <a:srgbClr val="185298"/>
                </a:solidFill>
                <a:latin typeface="Arial"/>
                <a:cs typeface="Arial"/>
              </a:defRPr>
            </a:lvl1pPr>
          </a:lstStyle>
          <a:p>
            <a:fld id="{F6EFE476-3C4F-6A4A-AE74-61FD3FC42FDD}" type="datetime3">
              <a:rPr lang="en-US" smtClean="0"/>
              <a:t>5 December 2016</a:t>
            </a:fld>
            <a:endParaRPr lang="en-US" dirty="0"/>
          </a:p>
        </p:txBody>
      </p:sp>
      <p:sp>
        <p:nvSpPr>
          <p:cNvPr id="16" name="Footer Placeholder 4"/>
          <p:cNvSpPr>
            <a:spLocks noGrp="1"/>
          </p:cNvSpPr>
          <p:nvPr>
            <p:ph type="ftr" sz="quarter" idx="3"/>
          </p:nvPr>
        </p:nvSpPr>
        <p:spPr>
          <a:xfrm>
            <a:off x="4648201" y="6477001"/>
            <a:ext cx="3124199" cy="365126"/>
          </a:xfrm>
          <a:prstGeom prst="rect">
            <a:avLst/>
          </a:prstGeom>
        </p:spPr>
        <p:txBody>
          <a:bodyPr anchor="b" anchorCtr="0"/>
          <a:lstStyle>
            <a:lvl1pPr algn="r">
              <a:defRPr sz="600">
                <a:solidFill>
                  <a:srgbClr val="185298"/>
                </a:solidFill>
                <a:latin typeface="Arial"/>
                <a:cs typeface="Arial"/>
              </a:defRPr>
            </a:lvl1pPr>
          </a:lstStyle>
          <a:p>
            <a:r>
              <a:rPr lang="en-US" dirty="0"/>
              <a:t>©2016 General Dynamics. All rights reserved.</a:t>
            </a:r>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0" name="Title 10"/>
          <p:cNvSpPr>
            <a:spLocks noGrp="1"/>
          </p:cNvSpPr>
          <p:nvPr>
            <p:ph type="title"/>
          </p:nvPr>
        </p:nvSpPr>
        <p:spPr>
          <a:xfrm>
            <a:off x="457200" y="275168"/>
            <a:ext cx="8229600" cy="817034"/>
          </a:xfrm>
          <a:prstGeom prst="rect">
            <a:avLst/>
          </a:prstGeom>
        </p:spPr>
        <p:txBody>
          <a:bodyPr vert="horz" anchor="b" anchorCtr="0"/>
          <a:lstStyle/>
          <a:p>
            <a:r>
              <a:rPr lang="en-US"/>
              <a:t>Click to edit Master title style</a:t>
            </a:r>
          </a:p>
        </p:txBody>
      </p:sp>
      <p:sp>
        <p:nvSpPr>
          <p:cNvPr id="11" name="Slide Number Placeholder 5"/>
          <p:cNvSpPr>
            <a:spLocks noGrp="1"/>
          </p:cNvSpPr>
          <p:nvPr>
            <p:ph type="sldNum" sz="quarter" idx="4"/>
          </p:nvPr>
        </p:nvSpPr>
        <p:spPr>
          <a:xfrm>
            <a:off x="8610605" y="6477000"/>
            <a:ext cx="432987" cy="365126"/>
          </a:xfrm>
          <a:prstGeom prst="rect">
            <a:avLst/>
          </a:prstGeom>
        </p:spPr>
        <p:txBody>
          <a:bodyPr anchor="b" anchorCtr="0"/>
          <a:lstStyle>
            <a:lvl1pPr algn="r">
              <a:defRPr sz="800">
                <a:solidFill>
                  <a:srgbClr val="185298"/>
                </a:solidFill>
                <a:latin typeface="Arial"/>
                <a:cs typeface="Arial"/>
              </a:defRPr>
            </a:lvl1pPr>
          </a:lstStyle>
          <a:p>
            <a:fld id="{AF88E988-FB04-AB4E-BE5A-59F242AF7F7A}" type="slidenum">
              <a:rPr lang="en-US" smtClean="0"/>
              <a:pPr/>
              <a:t>‹#›</a:t>
            </a:fld>
            <a:endParaRPr lang="en-US" dirty="0"/>
          </a:p>
        </p:txBody>
      </p:sp>
      <p:sp>
        <p:nvSpPr>
          <p:cNvPr id="12" name="Date Placeholder 3"/>
          <p:cNvSpPr>
            <a:spLocks noGrp="1"/>
          </p:cNvSpPr>
          <p:nvPr>
            <p:ph type="dt" sz="half" idx="2"/>
          </p:nvPr>
        </p:nvSpPr>
        <p:spPr>
          <a:xfrm>
            <a:off x="7772401" y="6477001"/>
            <a:ext cx="838201" cy="365126"/>
          </a:xfrm>
          <a:prstGeom prst="rect">
            <a:avLst/>
          </a:prstGeom>
        </p:spPr>
        <p:txBody>
          <a:bodyPr anchor="b" anchorCtr="0"/>
          <a:lstStyle>
            <a:lvl1pPr algn="r">
              <a:defRPr sz="800">
                <a:solidFill>
                  <a:srgbClr val="185298"/>
                </a:solidFill>
                <a:latin typeface="Arial"/>
                <a:cs typeface="Arial"/>
              </a:defRPr>
            </a:lvl1pPr>
          </a:lstStyle>
          <a:p>
            <a:fld id="{76698CA4-61B2-814E-A004-F3C3F1E30570}" type="datetime3">
              <a:rPr lang="en-US" smtClean="0"/>
              <a:t>5 December 2016</a:t>
            </a:fld>
            <a:endParaRPr lang="en-US" dirty="0"/>
          </a:p>
        </p:txBody>
      </p:sp>
      <p:sp>
        <p:nvSpPr>
          <p:cNvPr id="13" name="Footer Placeholder 4"/>
          <p:cNvSpPr>
            <a:spLocks noGrp="1"/>
          </p:cNvSpPr>
          <p:nvPr>
            <p:ph type="ftr" sz="quarter" idx="3"/>
          </p:nvPr>
        </p:nvSpPr>
        <p:spPr>
          <a:xfrm>
            <a:off x="4648201" y="6477001"/>
            <a:ext cx="3124199" cy="365126"/>
          </a:xfrm>
          <a:prstGeom prst="rect">
            <a:avLst/>
          </a:prstGeom>
        </p:spPr>
        <p:txBody>
          <a:bodyPr anchor="b" anchorCtr="0"/>
          <a:lstStyle>
            <a:lvl1pPr algn="r">
              <a:defRPr sz="600">
                <a:solidFill>
                  <a:srgbClr val="185298"/>
                </a:solidFill>
                <a:latin typeface="Arial"/>
                <a:cs typeface="Arial"/>
              </a:defRPr>
            </a:lvl1pPr>
          </a:lstStyle>
          <a:p>
            <a:r>
              <a:rPr lang="en-US" dirty="0"/>
              <a:t>©2016 General Dynamics. All rights reserved.</a:t>
            </a:r>
          </a:p>
        </p:txBody>
      </p:sp>
    </p:spTree>
    <p:extLst>
      <p:ext uri="{BB962C8B-B14F-4D97-AF65-F5344CB8AC3E}">
        <p14:creationId xmlns:p14="http://schemas.microsoft.com/office/powerpoint/2010/main" val="118830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1" y="1163638"/>
            <a:ext cx="4040188" cy="639763"/>
          </a:xfrm>
          <a:prstGeom prst="rect">
            <a:avLst/>
          </a:prstGeom>
        </p:spPr>
        <p:txBody>
          <a:bodyPr anchor="b" anchorCtr="1">
            <a:normAutofit/>
          </a:bodyPr>
          <a:lstStyle>
            <a:lvl1pPr marL="0" indent="0" algn="ctr">
              <a:buNone/>
              <a:defRPr sz="1800" b="1">
                <a:solidFill>
                  <a:srgbClr val="0E4089"/>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228601" y="1900237"/>
            <a:ext cx="4040188" cy="4119563"/>
          </a:xfrm>
          <a:prstGeom prst="rect">
            <a:avLst/>
          </a:prstGeo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416429" y="1163638"/>
            <a:ext cx="4041775" cy="639763"/>
          </a:xfrm>
          <a:prstGeom prst="rect">
            <a:avLst/>
          </a:prstGeom>
        </p:spPr>
        <p:txBody>
          <a:bodyPr anchor="b" anchorCtr="1">
            <a:normAutofit/>
          </a:bodyPr>
          <a:lstStyle>
            <a:lvl1pPr marL="0" indent="0" algn="ctr">
              <a:buNone/>
              <a:defRPr sz="1800" b="1">
                <a:solidFill>
                  <a:srgbClr val="0E4089"/>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416429" y="1900237"/>
            <a:ext cx="4041775" cy="4119563"/>
          </a:xfrm>
          <a:prstGeom prst="rect">
            <a:avLst/>
          </a:prstGeo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itle 10"/>
          <p:cNvSpPr>
            <a:spLocks noGrp="1"/>
          </p:cNvSpPr>
          <p:nvPr>
            <p:ph type="title"/>
          </p:nvPr>
        </p:nvSpPr>
        <p:spPr>
          <a:xfrm>
            <a:off x="457200" y="275168"/>
            <a:ext cx="8229600" cy="817034"/>
          </a:xfrm>
          <a:prstGeom prst="rect">
            <a:avLst/>
          </a:prstGeom>
        </p:spPr>
        <p:txBody>
          <a:bodyPr vert="horz" anchor="b" anchorCtr="0"/>
          <a:lstStyle/>
          <a:p>
            <a:r>
              <a:rPr lang="en-US"/>
              <a:t>Click to edit Master title style</a:t>
            </a:r>
          </a:p>
        </p:txBody>
      </p:sp>
      <p:sp>
        <p:nvSpPr>
          <p:cNvPr id="16" name="Slide Number Placeholder 5"/>
          <p:cNvSpPr>
            <a:spLocks noGrp="1"/>
          </p:cNvSpPr>
          <p:nvPr>
            <p:ph type="sldNum" sz="quarter" idx="10"/>
          </p:nvPr>
        </p:nvSpPr>
        <p:spPr>
          <a:xfrm>
            <a:off x="8610605" y="6477000"/>
            <a:ext cx="432987" cy="365126"/>
          </a:xfrm>
          <a:prstGeom prst="rect">
            <a:avLst/>
          </a:prstGeom>
        </p:spPr>
        <p:txBody>
          <a:bodyPr anchor="b" anchorCtr="0"/>
          <a:lstStyle>
            <a:lvl1pPr algn="r">
              <a:defRPr sz="800">
                <a:solidFill>
                  <a:srgbClr val="185298"/>
                </a:solidFill>
                <a:latin typeface="Arial"/>
                <a:cs typeface="Arial"/>
              </a:defRPr>
            </a:lvl1pPr>
          </a:lstStyle>
          <a:p>
            <a:fld id="{AF88E988-FB04-AB4E-BE5A-59F242AF7F7A}" type="slidenum">
              <a:rPr lang="en-US" smtClean="0"/>
              <a:pPr/>
              <a:t>‹#›</a:t>
            </a:fld>
            <a:endParaRPr lang="en-US" dirty="0"/>
          </a:p>
        </p:txBody>
      </p:sp>
      <p:sp>
        <p:nvSpPr>
          <p:cNvPr id="17" name="Date Placeholder 3"/>
          <p:cNvSpPr>
            <a:spLocks noGrp="1"/>
          </p:cNvSpPr>
          <p:nvPr>
            <p:ph type="dt" sz="half" idx="11"/>
          </p:nvPr>
        </p:nvSpPr>
        <p:spPr>
          <a:xfrm>
            <a:off x="7772401" y="6477001"/>
            <a:ext cx="838201" cy="365126"/>
          </a:xfrm>
          <a:prstGeom prst="rect">
            <a:avLst/>
          </a:prstGeom>
        </p:spPr>
        <p:txBody>
          <a:bodyPr anchor="b" anchorCtr="0"/>
          <a:lstStyle>
            <a:lvl1pPr algn="r">
              <a:defRPr sz="800">
                <a:solidFill>
                  <a:srgbClr val="185298"/>
                </a:solidFill>
                <a:latin typeface="Arial"/>
                <a:cs typeface="Arial"/>
              </a:defRPr>
            </a:lvl1pPr>
          </a:lstStyle>
          <a:p>
            <a:fld id="{B43CDDBF-1546-094C-9524-03AD57241586}" type="datetime3">
              <a:rPr lang="en-US" smtClean="0"/>
              <a:t>5 December 2016</a:t>
            </a:fld>
            <a:endParaRPr lang="en-US" dirty="0"/>
          </a:p>
        </p:txBody>
      </p:sp>
      <p:sp>
        <p:nvSpPr>
          <p:cNvPr id="18" name="Footer Placeholder 4"/>
          <p:cNvSpPr>
            <a:spLocks noGrp="1"/>
          </p:cNvSpPr>
          <p:nvPr>
            <p:ph type="ftr" sz="quarter" idx="12"/>
          </p:nvPr>
        </p:nvSpPr>
        <p:spPr>
          <a:xfrm>
            <a:off x="4648201" y="6477001"/>
            <a:ext cx="3124199" cy="365126"/>
          </a:xfrm>
          <a:prstGeom prst="rect">
            <a:avLst/>
          </a:prstGeom>
        </p:spPr>
        <p:txBody>
          <a:bodyPr anchor="b" anchorCtr="0"/>
          <a:lstStyle>
            <a:lvl1pPr algn="r">
              <a:defRPr sz="600">
                <a:solidFill>
                  <a:srgbClr val="185298"/>
                </a:solidFill>
                <a:latin typeface="Arial"/>
                <a:cs typeface="Arial"/>
              </a:defRPr>
            </a:lvl1pPr>
          </a:lstStyle>
          <a:p>
            <a:r>
              <a:rPr lang="en-US" dirty="0"/>
              <a:t>©2016 General Dynamics. All rights reserved.</a:t>
            </a:r>
          </a:p>
        </p:txBody>
      </p:sp>
    </p:spTree>
    <p:extLst>
      <p:ext uri="{BB962C8B-B14F-4D97-AF65-F5344CB8AC3E}">
        <p14:creationId xmlns:p14="http://schemas.microsoft.com/office/powerpoint/2010/main" val="2486824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5" y="6477000"/>
            <a:ext cx="432987" cy="365126"/>
          </a:xfrm>
          <a:prstGeom prst="rect">
            <a:avLst/>
          </a:prstGeom>
        </p:spPr>
        <p:txBody>
          <a:bodyPr anchor="b" anchorCtr="0"/>
          <a:lstStyle>
            <a:lvl1pPr algn="r">
              <a:defRPr sz="800">
                <a:solidFill>
                  <a:srgbClr val="185298"/>
                </a:solidFill>
                <a:latin typeface="Arial"/>
                <a:cs typeface="Arial"/>
              </a:defRPr>
            </a:lvl1pPr>
          </a:lstStyle>
          <a:p>
            <a:fld id="{AF88E988-FB04-AB4E-BE5A-59F242AF7F7A}" type="slidenum">
              <a:rPr lang="en-US" smtClean="0"/>
              <a:pPr/>
              <a:t>‹#›</a:t>
            </a:fld>
            <a:endParaRPr lang="en-US" dirty="0"/>
          </a:p>
        </p:txBody>
      </p:sp>
      <p:sp>
        <p:nvSpPr>
          <p:cNvPr id="7" name="Date Placeholder 3"/>
          <p:cNvSpPr>
            <a:spLocks noGrp="1"/>
          </p:cNvSpPr>
          <p:nvPr>
            <p:ph type="dt" sz="half" idx="2"/>
          </p:nvPr>
        </p:nvSpPr>
        <p:spPr>
          <a:xfrm>
            <a:off x="7772401" y="6477001"/>
            <a:ext cx="838201" cy="365126"/>
          </a:xfrm>
          <a:prstGeom prst="rect">
            <a:avLst/>
          </a:prstGeom>
        </p:spPr>
        <p:txBody>
          <a:bodyPr anchor="b" anchorCtr="0"/>
          <a:lstStyle>
            <a:lvl1pPr algn="r">
              <a:defRPr sz="800">
                <a:solidFill>
                  <a:srgbClr val="185298"/>
                </a:solidFill>
                <a:latin typeface="Arial"/>
                <a:cs typeface="Arial"/>
              </a:defRPr>
            </a:lvl1pPr>
          </a:lstStyle>
          <a:p>
            <a:fld id="{50D225AA-CF9D-274C-888D-2BA21C3FE791}" type="datetime3">
              <a:rPr lang="en-US" smtClean="0"/>
              <a:t>5 December 2016</a:t>
            </a:fld>
            <a:endParaRPr lang="en-US" dirty="0"/>
          </a:p>
        </p:txBody>
      </p:sp>
      <p:sp>
        <p:nvSpPr>
          <p:cNvPr id="8" name="Footer Placeholder 4"/>
          <p:cNvSpPr>
            <a:spLocks noGrp="1"/>
          </p:cNvSpPr>
          <p:nvPr>
            <p:ph type="ftr" sz="quarter" idx="3"/>
          </p:nvPr>
        </p:nvSpPr>
        <p:spPr>
          <a:xfrm>
            <a:off x="4648201" y="6477001"/>
            <a:ext cx="3124199" cy="365126"/>
          </a:xfrm>
          <a:prstGeom prst="rect">
            <a:avLst/>
          </a:prstGeom>
        </p:spPr>
        <p:txBody>
          <a:bodyPr anchor="b" anchorCtr="0"/>
          <a:lstStyle>
            <a:lvl1pPr algn="r">
              <a:defRPr sz="600">
                <a:solidFill>
                  <a:srgbClr val="185298"/>
                </a:solidFill>
                <a:latin typeface="Arial"/>
                <a:cs typeface="Arial"/>
              </a:defRPr>
            </a:lvl1pPr>
          </a:lstStyle>
          <a:p>
            <a:r>
              <a:rPr lang="en-US" dirty="0"/>
              <a:t>©2016 General Dynamics. All rights reserved.</a:t>
            </a:r>
          </a:p>
        </p:txBody>
      </p:sp>
    </p:spTree>
    <p:extLst>
      <p:ext uri="{BB962C8B-B14F-4D97-AF65-F5344CB8AC3E}">
        <p14:creationId xmlns:p14="http://schemas.microsoft.com/office/powerpoint/2010/main" val="2744482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4" y="228602"/>
            <a:ext cx="8686800" cy="4572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228604" y="1150245"/>
            <a:ext cx="8686800" cy="456475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a:t>©2015 General Dynamics. All rights reserved.</a:t>
            </a:r>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pPr/>
              <a:t>‹#›</a:t>
            </a:fld>
            <a:endParaRPr lang="en-US" dirty="0"/>
          </a:p>
        </p:txBody>
      </p:sp>
      <p:sp>
        <p:nvSpPr>
          <p:cNvPr id="10" name="Text Placeholder 9"/>
          <p:cNvSpPr>
            <a:spLocks noGrp="1"/>
          </p:cNvSpPr>
          <p:nvPr>
            <p:ph type="body" sz="quarter" idx="13"/>
          </p:nvPr>
        </p:nvSpPr>
        <p:spPr>
          <a:xfrm>
            <a:off x="228604" y="685800"/>
            <a:ext cx="8686800" cy="381000"/>
          </a:xfrm>
          <a:prstGeom prst="rect">
            <a:avLst/>
          </a:prstGeom>
        </p:spPr>
        <p:txBody>
          <a:bodyPr>
            <a:normAutofit/>
          </a:bodyPr>
          <a:lstStyle>
            <a:lvl1pPr marL="0" indent="0">
              <a:buNone/>
              <a:defRPr sz="1600" b="0" i="1">
                <a:solidFill>
                  <a:schemeClr val="tx1">
                    <a:lumMod val="65000"/>
                    <a:lumOff val="35000"/>
                  </a:schemeClr>
                </a:solidFill>
              </a:defRPr>
            </a:lvl1pPr>
          </a:lstStyle>
          <a:p>
            <a:pPr lvl="0"/>
            <a:r>
              <a:rPr lang="en-US"/>
              <a:t>Click to edit Master text styles</a:t>
            </a:r>
          </a:p>
        </p:txBody>
      </p:sp>
    </p:spTree>
    <p:extLst>
      <p:ext uri="{BB962C8B-B14F-4D97-AF65-F5344CB8AC3E}">
        <p14:creationId xmlns:p14="http://schemas.microsoft.com/office/powerpoint/2010/main" val="4043704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4" y="228602"/>
            <a:ext cx="8686800" cy="4572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228604" y="1150245"/>
            <a:ext cx="8686800" cy="456475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a:t>©2015 General Dynamics. All rights reserved.</a:t>
            </a:r>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pPr/>
              <a:t>‹#›</a:t>
            </a:fld>
            <a:endParaRPr lang="en-US" dirty="0"/>
          </a:p>
        </p:txBody>
      </p:sp>
      <p:sp>
        <p:nvSpPr>
          <p:cNvPr id="10" name="Text Placeholder 9"/>
          <p:cNvSpPr>
            <a:spLocks noGrp="1"/>
          </p:cNvSpPr>
          <p:nvPr>
            <p:ph type="body" sz="quarter" idx="13"/>
          </p:nvPr>
        </p:nvSpPr>
        <p:spPr>
          <a:xfrm>
            <a:off x="228604" y="685800"/>
            <a:ext cx="8686800" cy="381000"/>
          </a:xfrm>
          <a:prstGeom prst="rect">
            <a:avLst/>
          </a:prstGeom>
        </p:spPr>
        <p:txBody>
          <a:bodyPr>
            <a:normAutofit/>
          </a:bodyPr>
          <a:lstStyle>
            <a:lvl1pPr marL="0" indent="0">
              <a:buNone/>
              <a:defRPr sz="1600" b="0" i="1">
                <a:solidFill>
                  <a:schemeClr val="tx1">
                    <a:lumMod val="65000"/>
                    <a:lumOff val="35000"/>
                  </a:schemeClr>
                </a:solidFill>
              </a:defRPr>
            </a:lvl1pPr>
          </a:lstStyle>
          <a:p>
            <a:pPr lvl="0"/>
            <a:r>
              <a:rPr lang="en-US"/>
              <a:t>Click to edit Master text styles</a:t>
            </a:r>
          </a:p>
        </p:txBody>
      </p:sp>
    </p:spTree>
    <p:extLst>
      <p:ext uri="{BB962C8B-B14F-4D97-AF65-F5344CB8AC3E}">
        <p14:creationId xmlns:p14="http://schemas.microsoft.com/office/powerpoint/2010/main" val="4043704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4" y="223839"/>
            <a:ext cx="8686800" cy="4619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228604" y="1150247"/>
            <a:ext cx="8686800" cy="456475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07245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descr="Slide-BG.jpg"/>
          <p:cNvPicPr>
            <a:picLocks noChangeAspect="1"/>
          </p:cNvPicPr>
          <p:nvPr userDrawn="1"/>
        </p:nvPicPr>
        <p:blipFill rotWithShape="1">
          <a:blip r:embed="rId10">
            <a:extLst>
              <a:ext uri="{28A0092B-C50C-407E-A947-70E740481C1C}">
                <a14:useLocalDpi xmlns:a14="http://schemas.microsoft.com/office/drawing/2010/main" val="0"/>
              </a:ext>
            </a:extLst>
          </a:blip>
          <a:srcRect t="79803"/>
          <a:stretch/>
        </p:blipFill>
        <p:spPr>
          <a:xfrm>
            <a:off x="0" y="5036583"/>
            <a:ext cx="9144000" cy="1846819"/>
          </a:xfrm>
          <a:prstGeom prst="rect">
            <a:avLst/>
          </a:prstGeom>
        </p:spPr>
      </p:pic>
      <p:pic>
        <p:nvPicPr>
          <p:cNvPr id="14" name="Picture 13" descr="GDMS-color-RGB.png"/>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6096003" y="5765803"/>
            <a:ext cx="2895600" cy="728404"/>
          </a:xfrm>
          <a:prstGeom prst="rect">
            <a:avLst/>
          </a:prstGeom>
        </p:spPr>
      </p:pic>
      <p:sp>
        <p:nvSpPr>
          <p:cNvPr id="15" name="Slide Number Placeholder 5"/>
          <p:cNvSpPr>
            <a:spLocks noGrp="1"/>
          </p:cNvSpPr>
          <p:nvPr>
            <p:ph type="sldNum" sz="quarter" idx="4"/>
          </p:nvPr>
        </p:nvSpPr>
        <p:spPr>
          <a:xfrm>
            <a:off x="8610605" y="6477000"/>
            <a:ext cx="432987" cy="365126"/>
          </a:xfrm>
          <a:prstGeom prst="rect">
            <a:avLst/>
          </a:prstGeom>
        </p:spPr>
        <p:txBody>
          <a:bodyPr anchor="b" anchorCtr="0"/>
          <a:lstStyle>
            <a:lvl1pPr algn="r">
              <a:defRPr sz="800">
                <a:solidFill>
                  <a:srgbClr val="185298"/>
                </a:solidFill>
                <a:latin typeface="Arial"/>
                <a:cs typeface="Arial"/>
              </a:defRPr>
            </a:lvl1pPr>
          </a:lstStyle>
          <a:p>
            <a:fld id="{AF88E988-FB04-AB4E-BE5A-59F242AF7F7A}" type="slidenum">
              <a:rPr lang="en-US" smtClean="0"/>
              <a:pPr/>
              <a:t>‹#›</a:t>
            </a:fld>
            <a:endParaRPr lang="en-US" dirty="0"/>
          </a:p>
        </p:txBody>
      </p:sp>
      <p:sp>
        <p:nvSpPr>
          <p:cNvPr id="16" name="Date Placeholder 3"/>
          <p:cNvSpPr>
            <a:spLocks noGrp="1"/>
          </p:cNvSpPr>
          <p:nvPr>
            <p:ph type="dt" sz="half" idx="2"/>
          </p:nvPr>
        </p:nvSpPr>
        <p:spPr>
          <a:xfrm>
            <a:off x="7772401" y="6477001"/>
            <a:ext cx="838201" cy="365126"/>
          </a:xfrm>
          <a:prstGeom prst="rect">
            <a:avLst/>
          </a:prstGeom>
        </p:spPr>
        <p:txBody>
          <a:bodyPr anchor="b" anchorCtr="0"/>
          <a:lstStyle>
            <a:lvl1pPr algn="r">
              <a:defRPr sz="800">
                <a:solidFill>
                  <a:srgbClr val="185298"/>
                </a:solidFill>
                <a:latin typeface="Arial"/>
                <a:cs typeface="Arial"/>
              </a:defRPr>
            </a:lvl1pPr>
          </a:lstStyle>
          <a:p>
            <a:fld id="{7FF557E5-7734-474C-B349-38C41A570CCF}" type="datetime3">
              <a:rPr lang="en-US" smtClean="0"/>
              <a:t>5 December 2016</a:t>
            </a:fld>
            <a:endParaRPr lang="en-US" dirty="0"/>
          </a:p>
        </p:txBody>
      </p:sp>
      <p:sp>
        <p:nvSpPr>
          <p:cNvPr id="17" name="Footer Placeholder 4"/>
          <p:cNvSpPr>
            <a:spLocks noGrp="1"/>
          </p:cNvSpPr>
          <p:nvPr>
            <p:ph type="ftr" sz="quarter" idx="3"/>
          </p:nvPr>
        </p:nvSpPr>
        <p:spPr>
          <a:xfrm>
            <a:off x="4648201" y="6477001"/>
            <a:ext cx="3124199" cy="365126"/>
          </a:xfrm>
          <a:prstGeom prst="rect">
            <a:avLst/>
          </a:prstGeom>
        </p:spPr>
        <p:txBody>
          <a:bodyPr anchor="b" anchorCtr="0"/>
          <a:lstStyle>
            <a:lvl1pPr algn="r">
              <a:defRPr sz="600">
                <a:solidFill>
                  <a:srgbClr val="185298"/>
                </a:solidFill>
                <a:latin typeface="Arial"/>
                <a:cs typeface="Arial"/>
              </a:defRPr>
            </a:lvl1pPr>
          </a:lstStyle>
          <a:p>
            <a:r>
              <a:rPr lang="en-US" dirty="0"/>
              <a:t>©2016 General Dynamics. All rights reserved.</a:t>
            </a:r>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62" r:id="rId3"/>
    <p:sldLayoutId id="2147493460" r:id="rId4"/>
    <p:sldLayoutId id="2147493461" r:id="rId5"/>
    <p:sldLayoutId id="2147493463" r:id="rId6"/>
    <p:sldLayoutId id="2147493464" r:id="rId7"/>
    <p:sldLayoutId id="2147493465" r:id="rId8"/>
  </p:sldLayoutIdLst>
  <p:hf hdr="0"/>
  <p:txStyles>
    <p:titleStyle>
      <a:lvl1pPr algn="l" defTabSz="457200" rtl="0" eaLnBrk="1" latinLnBrk="0" hangingPunct="1">
        <a:spcBef>
          <a:spcPct val="0"/>
        </a:spcBef>
        <a:buNone/>
        <a:defRPr sz="2400" b="1" i="0" kern="1200">
          <a:solidFill>
            <a:srgbClr val="185298"/>
          </a:solidFill>
          <a:latin typeface="Arial"/>
          <a:ea typeface="+mj-ea"/>
          <a:cs typeface="Arial"/>
        </a:defRPr>
      </a:lvl1pPr>
    </p:titleStyle>
    <p:bodyStyle>
      <a:lvl1pPr marL="287338" indent="-287338" algn="l" defTabSz="457200" rtl="0" eaLnBrk="1" latinLnBrk="0" hangingPunct="1">
        <a:lnSpc>
          <a:spcPts val="2000"/>
        </a:lnSpc>
        <a:spcBef>
          <a:spcPts val="900"/>
        </a:spcBef>
        <a:buFont typeface="Arial"/>
        <a:buChar char="•"/>
        <a:defRPr sz="1800" b="0" i="0" kern="1200">
          <a:solidFill>
            <a:schemeClr val="tx1"/>
          </a:solidFill>
          <a:latin typeface="Arial"/>
          <a:ea typeface="+mn-ea"/>
          <a:cs typeface="Arial"/>
        </a:defRPr>
      </a:lvl1pPr>
      <a:lvl2pPr marL="627063" indent="-228600" algn="l" defTabSz="457200" rtl="0" eaLnBrk="1" latinLnBrk="0" hangingPunct="1">
        <a:spcBef>
          <a:spcPct val="20000"/>
        </a:spcBef>
        <a:buFont typeface="Arial"/>
        <a:buChar char="–"/>
        <a:defRPr sz="1400" b="0" i="0" kern="1200">
          <a:solidFill>
            <a:schemeClr val="tx1">
              <a:lumMod val="50000"/>
              <a:lumOff val="50000"/>
            </a:schemeClr>
          </a:solidFill>
          <a:latin typeface="Arial"/>
          <a:ea typeface="+mn-ea"/>
          <a:cs typeface="Arial"/>
        </a:defRPr>
      </a:lvl2pPr>
      <a:lvl3pPr marL="915988" indent="-169863" algn="l" defTabSz="457200" rtl="0" eaLnBrk="1" latinLnBrk="0" hangingPunct="1">
        <a:spcBef>
          <a:spcPct val="20000"/>
        </a:spcBef>
        <a:buFont typeface="Arial"/>
        <a:buChar char="•"/>
        <a:defRPr sz="1200" b="0" i="0" kern="1200">
          <a:solidFill>
            <a:schemeClr val="tx1">
              <a:lumMod val="50000"/>
              <a:lumOff val="50000"/>
            </a:schemeClr>
          </a:solidFill>
          <a:latin typeface="Arial"/>
          <a:ea typeface="+mn-ea"/>
          <a:cs typeface="Arial"/>
        </a:defRPr>
      </a:lvl3pPr>
      <a:lvl4pPr marL="1600200" indent="-228600" algn="l" defTabSz="457200" rtl="0" eaLnBrk="1" latinLnBrk="0" hangingPunct="1">
        <a:spcBef>
          <a:spcPct val="20000"/>
        </a:spcBef>
        <a:buFont typeface="Arial"/>
        <a:buChar char="–"/>
        <a:defRPr sz="1100" b="0" i="0" kern="1200">
          <a:solidFill>
            <a:schemeClr val="tx1">
              <a:lumMod val="50000"/>
              <a:lumOff val="50000"/>
            </a:schemeClr>
          </a:solidFill>
          <a:latin typeface="Arial"/>
          <a:ea typeface="+mn-ea"/>
          <a:cs typeface="Arial"/>
        </a:defRPr>
      </a:lvl4pPr>
      <a:lvl5pPr marL="2057400" indent="-228600" algn="l" defTabSz="457200" rtl="0" eaLnBrk="1" latinLnBrk="0" hangingPunct="1">
        <a:spcBef>
          <a:spcPct val="20000"/>
        </a:spcBef>
        <a:buFont typeface="Arial"/>
        <a:buChar char="»"/>
        <a:defRPr sz="1100" b="0" i="0" kern="1200">
          <a:solidFill>
            <a:schemeClr val="tx1">
              <a:lumMod val="50000"/>
              <a:lumOff val="50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ubtitle 17"/>
          <p:cNvSpPr>
            <a:spLocks noGrp="1"/>
          </p:cNvSpPr>
          <p:nvPr>
            <p:ph type="subTitle" idx="1"/>
          </p:nvPr>
        </p:nvSpPr>
        <p:spPr/>
        <p:txBody>
          <a:bodyPr/>
          <a:lstStyle/>
          <a:p>
            <a:pPr algn="r"/>
            <a:r>
              <a:rPr lang="en-US" sz="2000" dirty="0">
                <a:solidFill>
                  <a:schemeClr val="tx1"/>
                </a:solidFill>
              </a:rPr>
              <a:t>Jerzy Piatkowski</a:t>
            </a:r>
          </a:p>
          <a:p>
            <a:pPr algn="r"/>
            <a:r>
              <a:rPr lang="en-US" dirty="0">
                <a:solidFill>
                  <a:schemeClr val="tx1"/>
                </a:solidFill>
              </a:rPr>
              <a:t>November 2016</a:t>
            </a:r>
          </a:p>
          <a:p>
            <a:pPr algn="r"/>
            <a:endParaRPr lang="en-US" dirty="0">
              <a:solidFill>
                <a:schemeClr val="tx1"/>
              </a:solidFill>
            </a:endParaRPr>
          </a:p>
          <a:p>
            <a:endParaRPr lang="en-US" dirty="0"/>
          </a:p>
        </p:txBody>
      </p:sp>
      <p:sp>
        <p:nvSpPr>
          <p:cNvPr id="20" name="Footer Placeholder 19"/>
          <p:cNvSpPr>
            <a:spLocks noGrp="1"/>
          </p:cNvSpPr>
          <p:nvPr>
            <p:ph type="ftr" sz="quarter" idx="3"/>
          </p:nvPr>
        </p:nvSpPr>
        <p:spPr/>
        <p:txBody>
          <a:bodyPr/>
          <a:lstStyle/>
          <a:p>
            <a:r>
              <a:rPr lang="en-US"/>
              <a:t>©2016 General Dynamics. All rights reserved.</a:t>
            </a:r>
            <a:endParaRPr lang="en-US" dirty="0"/>
          </a:p>
        </p:txBody>
      </p:sp>
      <p:sp>
        <p:nvSpPr>
          <p:cNvPr id="21" name="Slide Number Placeholder 20"/>
          <p:cNvSpPr>
            <a:spLocks noGrp="1"/>
          </p:cNvSpPr>
          <p:nvPr>
            <p:ph type="sldNum" sz="quarter" idx="4"/>
          </p:nvPr>
        </p:nvSpPr>
        <p:spPr/>
        <p:txBody>
          <a:bodyPr/>
          <a:lstStyle/>
          <a:p>
            <a:fld id="{AF88E988-FB04-AB4E-BE5A-59F242AF7F7A}" type="slidenum">
              <a:rPr lang="en-US" smtClean="0"/>
              <a:pPr/>
              <a:t>1</a:t>
            </a:fld>
            <a:endParaRPr lang="en-US" dirty="0"/>
          </a:p>
        </p:txBody>
      </p:sp>
      <p:sp>
        <p:nvSpPr>
          <p:cNvPr id="7" name="Title 4"/>
          <p:cNvSpPr>
            <a:spLocks noGrp="1"/>
          </p:cNvSpPr>
          <p:nvPr>
            <p:ph type="ctrTitle"/>
          </p:nvPr>
        </p:nvSpPr>
        <p:spPr/>
        <p:txBody>
          <a:bodyPr>
            <a:noAutofit/>
          </a:bodyPr>
          <a:lstStyle/>
          <a:p>
            <a:pPr algn="r"/>
            <a:r>
              <a:rPr lang="en-US" sz="2800" dirty="0"/>
              <a:t>Terms and Conditions in </a:t>
            </a:r>
            <a:br>
              <a:rPr lang="en-US" sz="2800" dirty="0"/>
            </a:br>
            <a:r>
              <a:rPr lang="en-US" sz="2800" dirty="0"/>
              <a:t>International Procurement</a:t>
            </a:r>
          </a:p>
        </p:txBody>
      </p:sp>
    </p:spTree>
    <p:extLst>
      <p:ext uri="{BB962C8B-B14F-4D97-AF65-F5344CB8AC3E}">
        <p14:creationId xmlns:p14="http://schemas.microsoft.com/office/powerpoint/2010/main" val="891875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pPr eaLnBrk="1" hangingPunct="1"/>
            <a:r>
              <a:rPr lang="en-US" dirty="0"/>
              <a:t>5)	Indemnification</a:t>
            </a:r>
          </a:p>
        </p:txBody>
      </p:sp>
      <p:sp>
        <p:nvSpPr>
          <p:cNvPr id="5123" name="Content Placeholder 2"/>
          <p:cNvSpPr>
            <a:spLocks noGrp="1"/>
          </p:cNvSpPr>
          <p:nvPr>
            <p:ph idx="1"/>
          </p:nvPr>
        </p:nvSpPr>
        <p:spPr>
          <a:xfrm>
            <a:off x="685804" y="914402"/>
            <a:ext cx="8077200" cy="4905375"/>
          </a:xfrm>
        </p:spPr>
        <p:txBody>
          <a:bodyPr>
            <a:normAutofit fontScale="85000" lnSpcReduction="20000"/>
          </a:bodyPr>
          <a:lstStyle/>
          <a:p>
            <a:pPr marL="0" indent="0">
              <a:lnSpc>
                <a:spcPct val="120000"/>
              </a:lnSpc>
              <a:spcBef>
                <a:spcPts val="0"/>
              </a:spcBef>
              <a:buNone/>
            </a:pPr>
            <a:r>
              <a:rPr lang="en-US" sz="2600" dirty="0">
                <a:latin typeface="Arial" panose="020B0604020202020204" pitchFamily="34" charset="0"/>
                <a:cs typeface="Arial" panose="020B0604020202020204" pitchFamily="34" charset="0"/>
              </a:rPr>
              <a:t>Definition:</a:t>
            </a:r>
          </a:p>
          <a:p>
            <a:pPr lvl="1">
              <a:lnSpc>
                <a:spcPct val="120000"/>
              </a:lnSpc>
              <a:spcBef>
                <a:spcPts val="0"/>
              </a:spcBef>
            </a:pPr>
            <a:r>
              <a:rPr lang="en-US" sz="2200" dirty="0">
                <a:solidFill>
                  <a:schemeClr val="tx1"/>
                </a:solidFill>
                <a:latin typeface="Arial" panose="020B0604020202020204" pitchFamily="34" charset="0"/>
                <a:cs typeface="Arial" panose="020B0604020202020204" pitchFamily="34" charset="0"/>
              </a:rPr>
              <a:t>Indemnity is an obligation by one party to make the other party whole for a loss</a:t>
            </a:r>
          </a:p>
          <a:p>
            <a:pPr lvl="1">
              <a:lnSpc>
                <a:spcPct val="120000"/>
              </a:lnSpc>
              <a:spcBef>
                <a:spcPts val="0"/>
              </a:spcBef>
            </a:pPr>
            <a:r>
              <a:rPr lang="en-US" sz="2200" dirty="0">
                <a:solidFill>
                  <a:schemeClr val="tx1"/>
                </a:solidFill>
                <a:latin typeface="Arial" panose="020B0604020202020204" pitchFamily="34" charset="0"/>
                <a:cs typeface="Arial" panose="020B0604020202020204" pitchFamily="34" charset="0"/>
              </a:rPr>
              <a:t>Such loss may be experienced by a third party (not a party to the contract)</a:t>
            </a:r>
          </a:p>
          <a:p>
            <a:pPr lvl="1">
              <a:lnSpc>
                <a:spcPct val="120000"/>
              </a:lnSpc>
              <a:spcBef>
                <a:spcPts val="0"/>
              </a:spcBef>
            </a:pPr>
            <a:r>
              <a:rPr lang="en-US" sz="2200" dirty="0">
                <a:solidFill>
                  <a:schemeClr val="tx1"/>
                </a:solidFill>
                <a:latin typeface="Arial" panose="020B0604020202020204" pitchFamily="34" charset="0"/>
                <a:cs typeface="Arial" panose="020B0604020202020204" pitchFamily="34" charset="0"/>
              </a:rPr>
              <a:t>Indemnity is a form of compensation or reimbursement in which one party is liable to pay another party for a loss or damage.</a:t>
            </a:r>
          </a:p>
          <a:p>
            <a:pPr lvl="1">
              <a:lnSpc>
                <a:spcPct val="120000"/>
              </a:lnSpc>
              <a:spcBef>
                <a:spcPts val="0"/>
              </a:spcBef>
            </a:pPr>
            <a:r>
              <a:rPr lang="en-US" sz="2200" dirty="0">
                <a:solidFill>
                  <a:schemeClr val="tx1"/>
                </a:solidFill>
                <a:latin typeface="Arial" panose="020B0604020202020204" pitchFamily="34" charset="0"/>
                <a:cs typeface="Arial" panose="020B0604020202020204" pitchFamily="34" charset="0"/>
              </a:rPr>
              <a:t>Indemnity is often viewed as a type of insurance.</a:t>
            </a:r>
          </a:p>
          <a:p>
            <a:pPr marL="0" indent="0">
              <a:lnSpc>
                <a:spcPct val="120000"/>
              </a:lnSpc>
              <a:spcBef>
                <a:spcPts val="0"/>
              </a:spcBef>
              <a:buNone/>
            </a:pPr>
            <a:r>
              <a:rPr lang="en-US" sz="2600" dirty="0">
                <a:latin typeface="Arial" panose="020B0604020202020204" pitchFamily="34" charset="0"/>
                <a:cs typeface="Arial" panose="020B0604020202020204" pitchFamily="34" charset="0"/>
              </a:rPr>
              <a:t>Concepts:</a:t>
            </a:r>
          </a:p>
          <a:p>
            <a:pPr lvl="1">
              <a:lnSpc>
                <a:spcPct val="120000"/>
              </a:lnSpc>
              <a:spcBef>
                <a:spcPts val="0"/>
              </a:spcBef>
            </a:pPr>
            <a:r>
              <a:rPr lang="en-US" sz="2100" dirty="0">
                <a:solidFill>
                  <a:schemeClr val="tx1"/>
                </a:solidFill>
                <a:latin typeface="Arial" panose="020B0604020202020204" pitchFamily="34" charset="0"/>
                <a:cs typeface="Arial" panose="020B0604020202020204" pitchFamily="34" charset="0"/>
              </a:rPr>
              <a:t>A party is not “entitled” to indemnification</a:t>
            </a:r>
          </a:p>
          <a:p>
            <a:pPr lvl="1">
              <a:lnSpc>
                <a:spcPct val="120000"/>
              </a:lnSpc>
              <a:spcBef>
                <a:spcPts val="0"/>
              </a:spcBef>
            </a:pPr>
            <a:r>
              <a:rPr lang="en-US" sz="2100" dirty="0">
                <a:solidFill>
                  <a:schemeClr val="tx1"/>
                </a:solidFill>
                <a:latin typeface="Arial" panose="020B0604020202020204" pitchFamily="34" charset="0"/>
                <a:cs typeface="Arial" panose="020B0604020202020204" pitchFamily="34" charset="0"/>
              </a:rPr>
              <a:t>Indemnification is not a inherent right; it is not imposed by law</a:t>
            </a:r>
          </a:p>
          <a:p>
            <a:pPr lvl="1">
              <a:lnSpc>
                <a:spcPct val="120000"/>
              </a:lnSpc>
              <a:spcBef>
                <a:spcPts val="0"/>
              </a:spcBef>
            </a:pPr>
            <a:r>
              <a:rPr lang="en-US" sz="2100" dirty="0">
                <a:solidFill>
                  <a:schemeClr val="tx1"/>
                </a:solidFill>
                <a:latin typeface="Arial" panose="020B0604020202020204" pitchFamily="34" charset="0"/>
                <a:cs typeface="Arial" panose="020B0604020202020204" pitchFamily="34" charset="0"/>
              </a:rPr>
              <a:t>Indemnification is only created by a contractual agreement</a:t>
            </a:r>
          </a:p>
          <a:p>
            <a:pPr lvl="1">
              <a:lnSpc>
                <a:spcPct val="120000"/>
              </a:lnSpc>
              <a:spcBef>
                <a:spcPts val="0"/>
              </a:spcBef>
            </a:pPr>
            <a:endParaRPr lang="en-US" sz="2100" dirty="0">
              <a:solidFill>
                <a:schemeClr val="tx1"/>
              </a:solidFill>
              <a:latin typeface="Arial" panose="020B0604020202020204" pitchFamily="34" charset="0"/>
              <a:cs typeface="Arial" panose="020B0604020202020204" pitchFamily="34" charset="0"/>
            </a:endParaRPr>
          </a:p>
          <a:p>
            <a:pPr marL="0" indent="0">
              <a:lnSpc>
                <a:spcPct val="120000"/>
              </a:lnSpc>
              <a:spcBef>
                <a:spcPts val="0"/>
              </a:spcBef>
              <a:buNone/>
            </a:pPr>
            <a:r>
              <a:rPr lang="en-US" sz="2500" dirty="0">
                <a:latin typeface="Arial" panose="020B0604020202020204" pitchFamily="34" charset="0"/>
                <a:cs typeface="Arial" panose="020B0604020202020204" pitchFamily="34" charset="0"/>
              </a:rPr>
              <a:t>Why Does Indemnity Exist?</a:t>
            </a:r>
          </a:p>
          <a:p>
            <a:pPr lvl="1">
              <a:lnSpc>
                <a:spcPct val="120000"/>
              </a:lnSpc>
              <a:spcBef>
                <a:spcPts val="0"/>
              </a:spcBef>
            </a:pPr>
            <a:r>
              <a:rPr lang="en-US" sz="2100" dirty="0">
                <a:solidFill>
                  <a:schemeClr val="tx1"/>
                </a:solidFill>
                <a:latin typeface="Arial" panose="020B0604020202020204" pitchFamily="34" charset="0"/>
                <a:cs typeface="Arial" panose="020B0604020202020204" pitchFamily="34" charset="0"/>
              </a:rPr>
              <a:t>Companies want protection against unforeseen occurrences involving products/services supplied by other organizations</a:t>
            </a:r>
          </a:p>
          <a:p>
            <a:pPr marL="0" indent="0">
              <a:lnSpc>
                <a:spcPct val="120000"/>
              </a:lnSpc>
              <a:spcBef>
                <a:spcPts val="0"/>
              </a:spcBef>
              <a:buNone/>
            </a:pPr>
            <a:endParaRPr lang="en-US" sz="2500" dirty="0">
              <a:latin typeface="Arial" panose="020B0604020202020204" pitchFamily="34" charset="0"/>
              <a:cs typeface="Arial" panose="020B0604020202020204" pitchFamily="34" charset="0"/>
            </a:endParaRPr>
          </a:p>
        </p:txBody>
      </p:sp>
      <p:sp>
        <p:nvSpPr>
          <p:cNvPr id="2" name="Rectangle 1"/>
          <p:cNvSpPr/>
          <p:nvPr/>
        </p:nvSpPr>
        <p:spPr>
          <a:xfrm>
            <a:off x="6400800" y="6684287"/>
            <a:ext cx="1752403" cy="184666"/>
          </a:xfrm>
          <a:prstGeom prst="rect">
            <a:avLst/>
          </a:prstGeom>
        </p:spPr>
        <p:txBody>
          <a:bodyPr wrap="none">
            <a:spAutoFit/>
          </a:bodyPr>
          <a:lstStyle/>
          <a:p>
            <a:pPr algn="r"/>
            <a:r>
              <a:rPr lang="en-US" sz="600" dirty="0">
                <a:solidFill>
                  <a:srgbClr val="185298"/>
                </a:solidFill>
              </a:rPr>
              <a:t>©2015 General Dynamics. All rights reserved.</a:t>
            </a:r>
          </a:p>
        </p:txBody>
      </p:sp>
      <p:sp>
        <p:nvSpPr>
          <p:cNvPr id="5" name="TextBox 4"/>
          <p:cNvSpPr txBox="1"/>
          <p:nvPr/>
        </p:nvSpPr>
        <p:spPr>
          <a:xfrm>
            <a:off x="8791579" y="6575761"/>
            <a:ext cx="300082" cy="215444"/>
          </a:xfrm>
          <a:prstGeom prst="rect">
            <a:avLst/>
          </a:prstGeom>
          <a:noFill/>
        </p:spPr>
        <p:txBody>
          <a:bodyPr wrap="none" rtlCol="0">
            <a:spAutoFit/>
          </a:bodyPr>
          <a:lstStyle/>
          <a:p>
            <a:r>
              <a:rPr lang="en-US" sz="800" dirty="0">
                <a:solidFill>
                  <a:srgbClr val="185298"/>
                </a:solidFill>
              </a:rPr>
              <a:t>10</a:t>
            </a:r>
          </a:p>
        </p:txBody>
      </p:sp>
    </p:spTree>
    <p:extLst>
      <p:ext uri="{BB962C8B-B14F-4D97-AF65-F5344CB8AC3E}">
        <p14:creationId xmlns:p14="http://schemas.microsoft.com/office/powerpoint/2010/main" val="101725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pPr eaLnBrk="1" hangingPunct="1"/>
            <a:r>
              <a:rPr lang="en-US" dirty="0"/>
              <a:t>5)	Indemnification (cont.) </a:t>
            </a:r>
          </a:p>
        </p:txBody>
      </p:sp>
      <p:sp>
        <p:nvSpPr>
          <p:cNvPr id="5123" name="Content Placeholder 2"/>
          <p:cNvSpPr>
            <a:spLocks noGrp="1"/>
          </p:cNvSpPr>
          <p:nvPr>
            <p:ph idx="1"/>
          </p:nvPr>
        </p:nvSpPr>
        <p:spPr>
          <a:xfrm>
            <a:off x="685804" y="914402"/>
            <a:ext cx="8077200" cy="4905375"/>
          </a:xfrm>
        </p:spPr>
        <p:txBody>
          <a:bodyPr>
            <a:normAutofit lnSpcReduction="10000"/>
          </a:bodyPr>
          <a:lstStyle/>
          <a:p>
            <a:pPr marL="0" indent="0">
              <a:lnSpc>
                <a:spcPct val="120000"/>
              </a:lnSpc>
              <a:spcBef>
                <a:spcPts val="0"/>
              </a:spcBef>
              <a:buNone/>
            </a:pPr>
            <a:r>
              <a:rPr lang="en-US" sz="2400" dirty="0">
                <a:latin typeface="Arial" panose="020B0604020202020204" pitchFamily="34" charset="0"/>
                <a:cs typeface="Arial" panose="020B0604020202020204" pitchFamily="34" charset="0"/>
              </a:rPr>
              <a:t>Terms Where Indemnity Involved Three Parties</a:t>
            </a:r>
          </a:p>
          <a:p>
            <a:pPr marL="398463" lvl="1" indent="0">
              <a:lnSpc>
                <a:spcPct val="120000"/>
              </a:lnSpc>
              <a:spcBef>
                <a:spcPts val="0"/>
              </a:spcBef>
              <a:buNone/>
            </a:pPr>
            <a:r>
              <a:rPr lang="en-US" sz="2000" dirty="0" err="1">
                <a:solidFill>
                  <a:schemeClr val="tx1"/>
                </a:solidFill>
                <a:latin typeface="Arial" panose="020B0604020202020204" pitchFamily="34" charset="0"/>
                <a:cs typeface="Arial" panose="020B0604020202020204" pitchFamily="34" charset="0"/>
              </a:rPr>
              <a:t>Indemnitor</a:t>
            </a:r>
            <a:endParaRPr lang="en-US" sz="2000" dirty="0">
              <a:solidFill>
                <a:schemeClr val="tx1"/>
              </a:solidFill>
              <a:latin typeface="Arial" panose="020B0604020202020204" pitchFamily="34" charset="0"/>
              <a:cs typeface="Arial" panose="020B0604020202020204" pitchFamily="34" charset="0"/>
            </a:endParaRPr>
          </a:p>
          <a:p>
            <a:pPr lvl="2">
              <a:lnSpc>
                <a:spcPct val="120000"/>
              </a:lnSpc>
              <a:spcBef>
                <a:spcPts val="0"/>
              </a:spcBef>
            </a:pPr>
            <a:r>
              <a:rPr lang="en-US" sz="1800" dirty="0">
                <a:solidFill>
                  <a:schemeClr val="tx1"/>
                </a:solidFill>
                <a:latin typeface="Arial" panose="020B0604020202020204" pitchFamily="34" charset="0"/>
                <a:cs typeface="Arial" panose="020B0604020202020204" pitchFamily="34" charset="0"/>
              </a:rPr>
              <a:t>The party whose act or product caused the injury</a:t>
            </a:r>
          </a:p>
          <a:p>
            <a:pPr lvl="2">
              <a:lnSpc>
                <a:spcPct val="120000"/>
              </a:lnSpc>
              <a:spcBef>
                <a:spcPts val="0"/>
              </a:spcBef>
            </a:pPr>
            <a:r>
              <a:rPr lang="en-US" sz="1800" dirty="0">
                <a:solidFill>
                  <a:schemeClr val="tx1"/>
                </a:solidFill>
                <a:latin typeface="Arial" panose="020B0604020202020204" pitchFamily="34" charset="0"/>
                <a:cs typeface="Arial" panose="020B0604020202020204" pitchFamily="34" charset="0"/>
              </a:rPr>
              <a:t>The party that should really be paying for damages</a:t>
            </a:r>
          </a:p>
          <a:p>
            <a:pPr marL="398463" lvl="1" indent="0">
              <a:lnSpc>
                <a:spcPct val="120000"/>
              </a:lnSpc>
              <a:spcBef>
                <a:spcPts val="0"/>
              </a:spcBef>
              <a:buNone/>
            </a:pPr>
            <a:r>
              <a:rPr lang="en-US" sz="2000" dirty="0">
                <a:solidFill>
                  <a:schemeClr val="tx1"/>
                </a:solidFill>
                <a:latin typeface="Arial" panose="020B0604020202020204" pitchFamily="34" charset="0"/>
                <a:cs typeface="Arial" panose="020B0604020202020204" pitchFamily="34" charset="0"/>
              </a:rPr>
              <a:t>Indemnitee</a:t>
            </a:r>
          </a:p>
          <a:p>
            <a:pPr lvl="2">
              <a:lnSpc>
                <a:spcPct val="120000"/>
              </a:lnSpc>
              <a:spcBef>
                <a:spcPts val="0"/>
              </a:spcBef>
            </a:pPr>
            <a:r>
              <a:rPr lang="en-US" sz="1800" dirty="0">
                <a:solidFill>
                  <a:schemeClr val="tx1"/>
                </a:solidFill>
                <a:latin typeface="Arial" panose="020B0604020202020204" pitchFamily="34" charset="0"/>
                <a:cs typeface="Arial" panose="020B0604020202020204" pitchFamily="34" charset="0"/>
              </a:rPr>
              <a:t>The party stuck in the middle (so to speak)</a:t>
            </a:r>
          </a:p>
          <a:p>
            <a:pPr lvl="2">
              <a:lnSpc>
                <a:spcPct val="120000"/>
              </a:lnSpc>
              <a:spcBef>
                <a:spcPts val="0"/>
              </a:spcBef>
            </a:pPr>
            <a:r>
              <a:rPr lang="en-US" sz="1800" dirty="0">
                <a:solidFill>
                  <a:schemeClr val="tx1"/>
                </a:solidFill>
                <a:latin typeface="Arial" panose="020B0604020202020204" pitchFamily="34" charset="0"/>
                <a:cs typeface="Arial" panose="020B0604020202020204" pitchFamily="34" charset="0"/>
              </a:rPr>
              <a:t>The party who passed some or all of its risk to another party</a:t>
            </a:r>
          </a:p>
          <a:p>
            <a:pPr marL="398463" lvl="1" indent="0">
              <a:lnSpc>
                <a:spcPct val="120000"/>
              </a:lnSpc>
              <a:spcBef>
                <a:spcPts val="0"/>
              </a:spcBef>
              <a:buNone/>
            </a:pPr>
            <a:r>
              <a:rPr lang="en-US" sz="2000" dirty="0">
                <a:solidFill>
                  <a:schemeClr val="tx1"/>
                </a:solidFill>
                <a:latin typeface="Arial" panose="020B0604020202020204" pitchFamily="34" charset="0"/>
                <a:cs typeface="Arial" panose="020B0604020202020204" pitchFamily="34" charset="0"/>
              </a:rPr>
              <a:t>Third Party</a:t>
            </a:r>
          </a:p>
          <a:p>
            <a:pPr lvl="2">
              <a:lnSpc>
                <a:spcPct val="120000"/>
              </a:lnSpc>
              <a:spcBef>
                <a:spcPts val="0"/>
              </a:spcBef>
            </a:pPr>
            <a:r>
              <a:rPr lang="en-US" sz="1800" dirty="0">
                <a:solidFill>
                  <a:schemeClr val="tx1"/>
                </a:solidFill>
                <a:latin typeface="Arial" panose="020B0604020202020204" pitchFamily="34" charset="0"/>
                <a:cs typeface="Arial" panose="020B0604020202020204" pitchFamily="34" charset="0"/>
              </a:rPr>
              <a:t>The harmed or injured party (not a party to the contract) that has suffered some type of loss.</a:t>
            </a:r>
          </a:p>
          <a:p>
            <a:pPr lvl="2">
              <a:lnSpc>
                <a:spcPct val="120000"/>
              </a:lnSpc>
              <a:spcBef>
                <a:spcPts val="0"/>
              </a:spcBef>
            </a:pPr>
            <a:endParaRPr lang="en-US" sz="1800" dirty="0">
              <a:solidFill>
                <a:schemeClr val="tx1"/>
              </a:solidFill>
              <a:latin typeface="Arial" panose="020B0604020202020204" pitchFamily="34" charset="0"/>
              <a:cs typeface="Arial" panose="020B0604020202020204" pitchFamily="34" charset="0"/>
            </a:endParaRPr>
          </a:p>
          <a:p>
            <a:pPr marL="398463" lvl="1" indent="0">
              <a:lnSpc>
                <a:spcPct val="120000"/>
              </a:lnSpc>
              <a:spcBef>
                <a:spcPts val="0"/>
              </a:spcBef>
              <a:buNone/>
              <a:tabLst>
                <a:tab pos="1027113" algn="l"/>
              </a:tabLst>
            </a:pPr>
            <a:r>
              <a:rPr lang="en-US" sz="2000" dirty="0">
                <a:solidFill>
                  <a:schemeClr val="tx1"/>
                </a:solidFill>
                <a:latin typeface="Arial" panose="020B0604020202020204" pitchFamily="34" charset="0"/>
                <a:cs typeface="Arial" panose="020B0604020202020204" pitchFamily="34" charset="0"/>
              </a:rPr>
              <a:t>Use:	If one party’s actions (the “</a:t>
            </a:r>
            <a:r>
              <a:rPr lang="en-US" sz="2000" dirty="0" err="1">
                <a:solidFill>
                  <a:schemeClr val="tx1"/>
                </a:solidFill>
                <a:latin typeface="Arial" panose="020B0604020202020204" pitchFamily="34" charset="0"/>
                <a:cs typeface="Arial" panose="020B0604020202020204" pitchFamily="34" charset="0"/>
              </a:rPr>
              <a:t>indemnitor</a:t>
            </a:r>
            <a:r>
              <a:rPr lang="en-US" sz="2000" dirty="0">
                <a:solidFill>
                  <a:schemeClr val="tx1"/>
                </a:solidFill>
                <a:latin typeface="Arial" panose="020B0604020202020204" pitchFamily="34" charset="0"/>
                <a:cs typeface="Arial" panose="020B0604020202020204" pitchFamily="34" charset="0"/>
              </a:rPr>
              <a:t>”) cause a third party (the “harmed”) to sue the other party in a contract (the “indemnitee”), the “</a:t>
            </a:r>
            <a:r>
              <a:rPr lang="en-US" sz="2000" dirty="0" err="1">
                <a:solidFill>
                  <a:schemeClr val="tx1"/>
                </a:solidFill>
                <a:latin typeface="Arial" panose="020B0604020202020204" pitchFamily="34" charset="0"/>
                <a:cs typeface="Arial" panose="020B0604020202020204" pitchFamily="34" charset="0"/>
              </a:rPr>
              <a:t>indemnitor</a:t>
            </a:r>
            <a:r>
              <a:rPr lang="en-US" sz="2000" dirty="0">
                <a:solidFill>
                  <a:schemeClr val="tx1"/>
                </a:solidFill>
                <a:latin typeface="Arial" panose="020B0604020202020204" pitchFamily="34" charset="0"/>
                <a:cs typeface="Arial" panose="020B0604020202020204" pitchFamily="34" charset="0"/>
              </a:rPr>
              <a:t>” must reimburse the indemnitee.</a:t>
            </a:r>
          </a:p>
        </p:txBody>
      </p:sp>
      <p:sp>
        <p:nvSpPr>
          <p:cNvPr id="2" name="Rectangle 1"/>
          <p:cNvSpPr/>
          <p:nvPr/>
        </p:nvSpPr>
        <p:spPr>
          <a:xfrm>
            <a:off x="6477000" y="6686490"/>
            <a:ext cx="1752403" cy="184666"/>
          </a:xfrm>
          <a:prstGeom prst="rect">
            <a:avLst/>
          </a:prstGeom>
        </p:spPr>
        <p:txBody>
          <a:bodyPr wrap="none">
            <a:spAutoFit/>
          </a:bodyPr>
          <a:lstStyle/>
          <a:p>
            <a:pPr algn="r"/>
            <a:r>
              <a:rPr lang="en-US" sz="600" dirty="0">
                <a:solidFill>
                  <a:srgbClr val="185298"/>
                </a:solidFill>
              </a:rPr>
              <a:t>©2015 General Dynamics. All rights reserved.</a:t>
            </a:r>
          </a:p>
        </p:txBody>
      </p:sp>
      <p:sp>
        <p:nvSpPr>
          <p:cNvPr id="5" name="TextBox 4"/>
          <p:cNvSpPr txBox="1"/>
          <p:nvPr/>
        </p:nvSpPr>
        <p:spPr>
          <a:xfrm>
            <a:off x="8791579" y="6575761"/>
            <a:ext cx="300082" cy="215444"/>
          </a:xfrm>
          <a:prstGeom prst="rect">
            <a:avLst/>
          </a:prstGeom>
          <a:noFill/>
        </p:spPr>
        <p:txBody>
          <a:bodyPr wrap="none" rtlCol="0">
            <a:spAutoFit/>
          </a:bodyPr>
          <a:lstStyle/>
          <a:p>
            <a:r>
              <a:rPr lang="en-US" sz="800" dirty="0">
                <a:solidFill>
                  <a:srgbClr val="185298"/>
                </a:solidFill>
              </a:rPr>
              <a:t>11</a:t>
            </a:r>
          </a:p>
        </p:txBody>
      </p:sp>
    </p:spTree>
    <p:extLst>
      <p:ext uri="{BB962C8B-B14F-4D97-AF65-F5344CB8AC3E}">
        <p14:creationId xmlns:p14="http://schemas.microsoft.com/office/powerpoint/2010/main" val="3538097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pPr eaLnBrk="1" hangingPunct="1"/>
            <a:r>
              <a:rPr lang="en-US" dirty="0"/>
              <a:t>5)	Indemnification (cont.)</a:t>
            </a:r>
          </a:p>
        </p:txBody>
      </p:sp>
      <p:sp>
        <p:nvSpPr>
          <p:cNvPr id="5123" name="Content Placeholder 2"/>
          <p:cNvSpPr>
            <a:spLocks noGrp="1"/>
          </p:cNvSpPr>
          <p:nvPr>
            <p:ph idx="1"/>
          </p:nvPr>
        </p:nvSpPr>
        <p:spPr>
          <a:xfrm>
            <a:off x="676276" y="895352"/>
            <a:ext cx="8077200" cy="4905375"/>
          </a:xfrm>
        </p:spPr>
        <p:txBody>
          <a:bodyPr>
            <a:normAutofit/>
          </a:bodyPr>
          <a:lstStyle/>
          <a:p>
            <a:pPr marL="0" indent="0">
              <a:lnSpc>
                <a:spcPct val="120000"/>
              </a:lnSpc>
              <a:spcBef>
                <a:spcPts val="0"/>
              </a:spcBef>
              <a:buNone/>
            </a:pPr>
            <a:r>
              <a:rPr lang="en-US" sz="2000" dirty="0">
                <a:latin typeface="Arial" panose="020B0604020202020204" pitchFamily="34" charset="0"/>
                <a:cs typeface="Arial" panose="020B0604020202020204" pitchFamily="34" charset="0"/>
              </a:rPr>
              <a:t>When You are the Seller, you will often requested to indemnify the Buyer against:</a:t>
            </a:r>
          </a:p>
          <a:p>
            <a:pPr marL="0" indent="0">
              <a:lnSpc>
                <a:spcPct val="120000"/>
              </a:lnSpc>
              <a:spcBef>
                <a:spcPts val="0"/>
              </a:spcBef>
              <a:buNone/>
            </a:pPr>
            <a:endParaRPr lang="en-US" sz="2000" dirty="0">
              <a:latin typeface="Arial" panose="020B0604020202020204" pitchFamily="34" charset="0"/>
              <a:cs typeface="Arial" panose="020B0604020202020204" pitchFamily="34" charset="0"/>
            </a:endParaRPr>
          </a:p>
          <a:p>
            <a:pPr lvl="1" indent="-169863">
              <a:lnSpc>
                <a:spcPct val="120000"/>
              </a:lnSpc>
              <a:spcBef>
                <a:spcPts val="0"/>
              </a:spcBef>
            </a:pPr>
            <a:r>
              <a:rPr lang="en-US" sz="2000" dirty="0">
                <a:solidFill>
                  <a:schemeClr val="tx1"/>
                </a:solidFill>
                <a:latin typeface="Arial" panose="020B0604020202020204" pitchFamily="34" charset="0"/>
                <a:cs typeface="Arial" panose="020B0604020202020204" pitchFamily="34" charset="0"/>
              </a:rPr>
              <a:t>	</a:t>
            </a:r>
            <a:r>
              <a:rPr lang="en-US" sz="1800" dirty="0">
                <a:solidFill>
                  <a:schemeClr val="tx1"/>
                </a:solidFill>
                <a:latin typeface="Arial" panose="020B0604020202020204" pitchFamily="34" charset="0"/>
                <a:cs typeface="Arial" panose="020B0604020202020204" pitchFamily="34" charset="0"/>
              </a:rPr>
              <a:t>Losses incurred by the Buyer as a result of:</a:t>
            </a:r>
          </a:p>
          <a:p>
            <a:pPr marL="1143000" lvl="3" indent="-230188">
              <a:lnSpc>
                <a:spcPct val="120000"/>
              </a:lnSpc>
              <a:spcBef>
                <a:spcPts val="0"/>
              </a:spcBef>
            </a:pPr>
            <a:r>
              <a:rPr lang="en-US" sz="1600" dirty="0">
                <a:solidFill>
                  <a:schemeClr val="tx1"/>
                </a:solidFill>
                <a:latin typeface="Arial" panose="020B0604020202020204" pitchFamily="34" charset="0"/>
                <a:cs typeface="Arial" panose="020B0604020202020204" pitchFamily="34" charset="0"/>
              </a:rPr>
              <a:t>Violation of a 3</a:t>
            </a:r>
            <a:r>
              <a:rPr lang="en-US" sz="1600" baseline="30000" dirty="0">
                <a:solidFill>
                  <a:schemeClr val="tx1"/>
                </a:solidFill>
                <a:latin typeface="Arial" panose="020B0604020202020204" pitchFamily="34" charset="0"/>
                <a:cs typeface="Arial" panose="020B0604020202020204" pitchFamily="34" charset="0"/>
              </a:rPr>
              <a:t>rd</a:t>
            </a:r>
            <a:r>
              <a:rPr lang="en-US" sz="1600" dirty="0">
                <a:solidFill>
                  <a:schemeClr val="tx1"/>
                </a:solidFill>
                <a:latin typeface="Arial" panose="020B0604020202020204" pitchFamily="34" charset="0"/>
                <a:cs typeface="Arial" panose="020B0604020202020204" pitchFamily="34" charset="0"/>
              </a:rPr>
              <a:t> party’s intellectual property rights</a:t>
            </a:r>
          </a:p>
          <a:p>
            <a:pPr marL="1143000" lvl="3" indent="-230188">
              <a:lnSpc>
                <a:spcPct val="120000"/>
              </a:lnSpc>
              <a:spcBef>
                <a:spcPts val="0"/>
              </a:spcBef>
            </a:pPr>
            <a:r>
              <a:rPr lang="en-US" sz="1500" dirty="0">
                <a:solidFill>
                  <a:schemeClr val="tx1"/>
                </a:solidFill>
                <a:latin typeface="Arial" panose="020B0604020202020204" pitchFamily="34" charset="0"/>
                <a:cs typeface="Arial" panose="020B0604020202020204" pitchFamily="34" charset="0"/>
              </a:rPr>
              <a:t>Personal injury or property damage caused by your employees on customer site</a:t>
            </a:r>
          </a:p>
          <a:p>
            <a:pPr marL="1143000" lvl="3" indent="-230188">
              <a:lnSpc>
                <a:spcPct val="120000"/>
              </a:lnSpc>
              <a:spcBef>
                <a:spcPts val="0"/>
              </a:spcBef>
            </a:pPr>
            <a:r>
              <a:rPr lang="en-US" sz="1500" dirty="0">
                <a:solidFill>
                  <a:schemeClr val="tx1"/>
                </a:solidFill>
                <a:latin typeface="Arial" panose="020B0604020202020204" pitchFamily="34" charset="0"/>
                <a:cs typeface="Arial" panose="020B0604020202020204" pitchFamily="34" charset="0"/>
              </a:rPr>
              <a:t>Your violation of export laws</a:t>
            </a:r>
          </a:p>
          <a:p>
            <a:pPr marL="1143000" lvl="3" indent="-230188">
              <a:lnSpc>
                <a:spcPct val="120000"/>
              </a:lnSpc>
              <a:spcBef>
                <a:spcPts val="0"/>
              </a:spcBef>
            </a:pPr>
            <a:r>
              <a:rPr lang="en-US" sz="1500" dirty="0">
                <a:solidFill>
                  <a:schemeClr val="tx1"/>
                </a:solidFill>
                <a:latin typeface="Arial" panose="020B0604020202020204" pitchFamily="34" charset="0"/>
                <a:cs typeface="Arial" panose="020B0604020202020204" pitchFamily="34" charset="0"/>
              </a:rPr>
              <a:t>Negligence of your employees in performing work on the contract</a:t>
            </a:r>
          </a:p>
          <a:p>
            <a:pPr marL="1143000" lvl="3" indent="-230188">
              <a:lnSpc>
                <a:spcPct val="120000"/>
              </a:lnSpc>
              <a:spcBef>
                <a:spcPts val="0"/>
              </a:spcBef>
            </a:pPr>
            <a:r>
              <a:rPr lang="en-US" sz="1500" dirty="0">
                <a:solidFill>
                  <a:schemeClr val="tx1"/>
                </a:solidFill>
                <a:latin typeface="Arial" panose="020B0604020202020204" pitchFamily="34" charset="0"/>
                <a:cs typeface="Arial" panose="020B0604020202020204" pitchFamily="34" charset="0"/>
              </a:rPr>
              <a:t>Breach of any obligation under the contract</a:t>
            </a:r>
          </a:p>
          <a:p>
            <a:pPr marL="1143000" indent="-230188">
              <a:lnSpc>
                <a:spcPct val="120000"/>
              </a:lnSpc>
              <a:spcBef>
                <a:spcPts val="0"/>
              </a:spcBef>
              <a:buNone/>
            </a:pPr>
            <a:endParaRPr lang="en-US" sz="1600" dirty="0">
              <a:latin typeface="Arial" panose="020B0604020202020204" pitchFamily="34" charset="0"/>
              <a:cs typeface="Arial" panose="020B0604020202020204" pitchFamily="34" charset="0"/>
            </a:endParaRPr>
          </a:p>
        </p:txBody>
      </p:sp>
      <p:sp>
        <p:nvSpPr>
          <p:cNvPr id="2" name="Rectangle 1"/>
          <p:cNvSpPr/>
          <p:nvPr/>
        </p:nvSpPr>
        <p:spPr>
          <a:xfrm>
            <a:off x="6477000" y="6692384"/>
            <a:ext cx="1752403" cy="184666"/>
          </a:xfrm>
          <a:prstGeom prst="rect">
            <a:avLst/>
          </a:prstGeom>
        </p:spPr>
        <p:txBody>
          <a:bodyPr wrap="none">
            <a:spAutoFit/>
          </a:bodyPr>
          <a:lstStyle/>
          <a:p>
            <a:pPr algn="r"/>
            <a:r>
              <a:rPr lang="en-US" sz="600" dirty="0">
                <a:solidFill>
                  <a:srgbClr val="185298"/>
                </a:solidFill>
              </a:rPr>
              <a:t>©2015 General Dynamics. All rights reserved.</a:t>
            </a:r>
          </a:p>
        </p:txBody>
      </p:sp>
      <p:sp>
        <p:nvSpPr>
          <p:cNvPr id="5" name="TextBox 4"/>
          <p:cNvSpPr txBox="1"/>
          <p:nvPr/>
        </p:nvSpPr>
        <p:spPr>
          <a:xfrm>
            <a:off x="8791579" y="6575761"/>
            <a:ext cx="300082" cy="215444"/>
          </a:xfrm>
          <a:prstGeom prst="rect">
            <a:avLst/>
          </a:prstGeom>
          <a:noFill/>
        </p:spPr>
        <p:txBody>
          <a:bodyPr wrap="none" rtlCol="0">
            <a:spAutoFit/>
          </a:bodyPr>
          <a:lstStyle/>
          <a:p>
            <a:r>
              <a:rPr lang="en-US" sz="800" dirty="0">
                <a:solidFill>
                  <a:srgbClr val="185298"/>
                </a:solidFill>
              </a:rPr>
              <a:t>12</a:t>
            </a:r>
          </a:p>
        </p:txBody>
      </p:sp>
    </p:spTree>
    <p:extLst>
      <p:ext uri="{BB962C8B-B14F-4D97-AF65-F5344CB8AC3E}">
        <p14:creationId xmlns:p14="http://schemas.microsoft.com/office/powerpoint/2010/main" val="2743046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pPr eaLnBrk="1" hangingPunct="1"/>
            <a:r>
              <a:rPr lang="en-US" dirty="0"/>
              <a:t>5)	Indemnification:  Seller’s Risk Allocation</a:t>
            </a:r>
          </a:p>
        </p:txBody>
      </p:sp>
      <p:sp>
        <p:nvSpPr>
          <p:cNvPr id="5123" name="Content Placeholder 2"/>
          <p:cNvSpPr>
            <a:spLocks noGrp="1"/>
          </p:cNvSpPr>
          <p:nvPr>
            <p:ph idx="1"/>
          </p:nvPr>
        </p:nvSpPr>
        <p:spPr>
          <a:xfrm>
            <a:off x="685804" y="914402"/>
            <a:ext cx="8077200" cy="4905375"/>
          </a:xfrm>
        </p:spPr>
        <p:txBody>
          <a:bodyPr>
            <a:normAutofit lnSpcReduction="10000"/>
          </a:bodyPr>
          <a:lstStyle/>
          <a:p>
            <a:pPr>
              <a:lnSpc>
                <a:spcPct val="120000"/>
              </a:lnSpc>
              <a:spcBef>
                <a:spcPts val="0"/>
              </a:spcBef>
            </a:pPr>
            <a:r>
              <a:rPr lang="en-US" sz="2200" dirty="0">
                <a:latin typeface="Arial" panose="020B0604020202020204" pitchFamily="34" charset="0"/>
                <a:cs typeface="Arial" panose="020B0604020202020204" pitchFamily="34" charset="0"/>
              </a:rPr>
              <a:t>Carefully evaluate the Buyer’s terms for indemnification obligations</a:t>
            </a:r>
          </a:p>
          <a:p>
            <a:pPr>
              <a:lnSpc>
                <a:spcPct val="120000"/>
              </a:lnSpc>
              <a:spcBef>
                <a:spcPts val="0"/>
              </a:spcBef>
            </a:pPr>
            <a:r>
              <a:rPr lang="en-US" sz="2200" dirty="0">
                <a:latin typeface="Arial" panose="020B0604020202020204" pitchFamily="34" charset="0"/>
                <a:cs typeface="Arial" panose="020B0604020202020204" pitchFamily="34" charset="0"/>
              </a:rPr>
              <a:t>Take exception to indemnification provisions wherever possible</a:t>
            </a:r>
          </a:p>
          <a:p>
            <a:pPr lvl="1">
              <a:lnSpc>
                <a:spcPct val="120000"/>
              </a:lnSpc>
              <a:spcBef>
                <a:spcPts val="0"/>
              </a:spcBef>
            </a:pPr>
            <a:r>
              <a:rPr lang="en-US" sz="1900" dirty="0">
                <a:solidFill>
                  <a:schemeClr val="tx1"/>
                </a:solidFill>
                <a:latin typeface="Arial" panose="020B0604020202020204" pitchFamily="34" charset="0"/>
                <a:cs typeface="Arial" panose="020B0604020202020204" pitchFamily="34" charset="0"/>
              </a:rPr>
              <a:t>If you can completely avoid any indemnification obligations for Buyers, do so</a:t>
            </a:r>
          </a:p>
          <a:p>
            <a:pPr lvl="1">
              <a:lnSpc>
                <a:spcPct val="120000"/>
              </a:lnSpc>
              <a:spcBef>
                <a:spcPts val="0"/>
              </a:spcBef>
            </a:pPr>
            <a:r>
              <a:rPr lang="en-US" sz="1900" dirty="0">
                <a:solidFill>
                  <a:schemeClr val="tx1"/>
                </a:solidFill>
                <a:latin typeface="Arial" panose="020B0604020202020204" pitchFamily="34" charset="0"/>
                <a:cs typeface="Arial" panose="020B0604020202020204" pitchFamily="34" charset="0"/>
              </a:rPr>
              <a:t>With most Buyers, this won’t happen!</a:t>
            </a:r>
          </a:p>
          <a:p>
            <a:pPr>
              <a:lnSpc>
                <a:spcPct val="120000"/>
              </a:lnSpc>
              <a:spcBef>
                <a:spcPts val="0"/>
              </a:spcBef>
            </a:pPr>
            <a:r>
              <a:rPr lang="en-US" sz="2000" dirty="0">
                <a:latin typeface="Arial" panose="020B0604020202020204" pitchFamily="34" charset="0"/>
                <a:cs typeface="Arial" panose="020B0604020202020204" pitchFamily="34" charset="0"/>
              </a:rPr>
              <a:t>Where appropriate, make indemnification mutual</a:t>
            </a:r>
          </a:p>
          <a:p>
            <a:pPr>
              <a:lnSpc>
                <a:spcPct val="120000"/>
              </a:lnSpc>
              <a:spcBef>
                <a:spcPts val="0"/>
              </a:spcBef>
            </a:pPr>
            <a:r>
              <a:rPr lang="en-US" sz="2000" dirty="0">
                <a:latin typeface="Arial" panose="020B0604020202020204" pitchFamily="34" charset="0"/>
                <a:cs typeface="Arial" panose="020B0604020202020204" pitchFamily="34" charset="0"/>
              </a:rPr>
              <a:t>If indemnification is unavailable, ensure proper conditions and exceptions apply</a:t>
            </a:r>
          </a:p>
          <a:p>
            <a:pPr>
              <a:lnSpc>
                <a:spcPct val="120000"/>
              </a:lnSpc>
              <a:spcBef>
                <a:spcPts val="0"/>
              </a:spcBef>
            </a:pPr>
            <a:r>
              <a:rPr lang="en-US" sz="2000" u="sng" dirty="0">
                <a:latin typeface="Arial" panose="020B0604020202020204" pitchFamily="34" charset="0"/>
                <a:cs typeface="Arial" panose="020B0604020202020204" pitchFamily="34" charset="0"/>
              </a:rPr>
              <a:t>Ultimate goal</a:t>
            </a:r>
            <a:r>
              <a:rPr lang="en-US" sz="2000" dirty="0">
                <a:latin typeface="Arial" panose="020B0604020202020204" pitchFamily="34" charset="0"/>
                <a:cs typeface="Arial" panose="020B0604020202020204" pitchFamily="34" charset="0"/>
              </a:rPr>
              <a:t>:  narrow or limit your financial exposure due to indemnification obligations.  Narrow exposure to things we can control.</a:t>
            </a:r>
          </a:p>
          <a:p>
            <a:pPr marL="58738" indent="0">
              <a:lnSpc>
                <a:spcPct val="120000"/>
              </a:lnSpc>
              <a:spcBef>
                <a:spcPts val="0"/>
              </a:spcBef>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buNone/>
            </a:pPr>
            <a:endParaRPr lang="en-US" sz="2500" dirty="0">
              <a:latin typeface="Arial" panose="020B0604020202020204" pitchFamily="34" charset="0"/>
              <a:cs typeface="Arial" panose="020B0604020202020204" pitchFamily="34" charset="0"/>
            </a:endParaRPr>
          </a:p>
        </p:txBody>
      </p:sp>
      <p:sp>
        <p:nvSpPr>
          <p:cNvPr id="2" name="Rectangle 1"/>
          <p:cNvSpPr/>
          <p:nvPr/>
        </p:nvSpPr>
        <p:spPr>
          <a:xfrm>
            <a:off x="6477000" y="6707743"/>
            <a:ext cx="1752403" cy="184666"/>
          </a:xfrm>
          <a:prstGeom prst="rect">
            <a:avLst/>
          </a:prstGeom>
        </p:spPr>
        <p:txBody>
          <a:bodyPr wrap="none">
            <a:spAutoFit/>
          </a:bodyPr>
          <a:lstStyle/>
          <a:p>
            <a:pPr algn="r"/>
            <a:r>
              <a:rPr lang="en-US" sz="600" dirty="0">
                <a:solidFill>
                  <a:srgbClr val="185298"/>
                </a:solidFill>
              </a:rPr>
              <a:t>©2015 General Dynamics. All rights reserved.</a:t>
            </a:r>
          </a:p>
        </p:txBody>
      </p:sp>
      <p:sp>
        <p:nvSpPr>
          <p:cNvPr id="5" name="TextBox 4"/>
          <p:cNvSpPr txBox="1"/>
          <p:nvPr/>
        </p:nvSpPr>
        <p:spPr>
          <a:xfrm>
            <a:off x="8791579" y="6575761"/>
            <a:ext cx="300082" cy="215444"/>
          </a:xfrm>
          <a:prstGeom prst="rect">
            <a:avLst/>
          </a:prstGeom>
          <a:noFill/>
        </p:spPr>
        <p:txBody>
          <a:bodyPr wrap="none" rtlCol="0">
            <a:spAutoFit/>
          </a:bodyPr>
          <a:lstStyle/>
          <a:p>
            <a:r>
              <a:rPr lang="en-US" sz="800" dirty="0">
                <a:solidFill>
                  <a:srgbClr val="185298"/>
                </a:solidFill>
              </a:rPr>
              <a:t>13</a:t>
            </a:r>
          </a:p>
        </p:txBody>
      </p:sp>
    </p:spTree>
    <p:extLst>
      <p:ext uri="{BB962C8B-B14F-4D97-AF65-F5344CB8AC3E}">
        <p14:creationId xmlns:p14="http://schemas.microsoft.com/office/powerpoint/2010/main" val="810900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pPr eaLnBrk="1" hangingPunct="1"/>
            <a:r>
              <a:rPr lang="en-US" dirty="0"/>
              <a:t>5)	Evaluating Indemnity Obligations</a:t>
            </a:r>
          </a:p>
        </p:txBody>
      </p:sp>
      <p:sp>
        <p:nvSpPr>
          <p:cNvPr id="5123" name="Content Placeholder 2"/>
          <p:cNvSpPr>
            <a:spLocks noGrp="1"/>
          </p:cNvSpPr>
          <p:nvPr>
            <p:ph idx="1"/>
          </p:nvPr>
        </p:nvSpPr>
        <p:spPr>
          <a:xfrm>
            <a:off x="685804" y="914402"/>
            <a:ext cx="8077200" cy="4905375"/>
          </a:xfrm>
        </p:spPr>
        <p:txBody>
          <a:bodyPr>
            <a:normAutofit/>
          </a:bodyPr>
          <a:lstStyle/>
          <a:p>
            <a:pPr>
              <a:lnSpc>
                <a:spcPct val="120000"/>
              </a:lnSpc>
              <a:spcBef>
                <a:spcPts val="0"/>
              </a:spcBef>
            </a:pPr>
            <a:r>
              <a:rPr lang="en-US" sz="2000" dirty="0">
                <a:latin typeface="Arial" panose="020B0604020202020204" pitchFamily="34" charset="0"/>
                <a:cs typeface="Arial" panose="020B0604020202020204" pitchFamily="34" charset="0"/>
              </a:rPr>
              <a:t>What </a:t>
            </a:r>
            <a:r>
              <a:rPr lang="en-US" sz="2000" b="1" u="sng" dirty="0">
                <a:latin typeface="Arial" panose="020B0604020202020204" pitchFamily="34" charset="0"/>
                <a:cs typeface="Arial" panose="020B0604020202020204" pitchFamily="34" charset="0"/>
              </a:rPr>
              <a:t>claims</a:t>
            </a:r>
            <a:r>
              <a:rPr lang="en-US" sz="2000" dirty="0">
                <a:latin typeface="Arial" panose="020B0604020202020204" pitchFamily="34" charset="0"/>
                <a:cs typeface="Arial" panose="020B0604020202020204" pitchFamily="34" charset="0"/>
              </a:rPr>
              <a:t> are covered?</a:t>
            </a:r>
          </a:p>
          <a:p>
            <a:pPr lvl="1">
              <a:lnSpc>
                <a:spcPct val="120000"/>
              </a:lnSpc>
              <a:spcBef>
                <a:spcPts val="0"/>
              </a:spcBef>
            </a:pPr>
            <a:r>
              <a:rPr lang="en-US" sz="1800" dirty="0">
                <a:solidFill>
                  <a:schemeClr val="tx1"/>
                </a:solidFill>
                <a:latin typeface="Arial" panose="020B0604020202020204" pitchFamily="34" charset="0"/>
                <a:cs typeface="Arial" panose="020B0604020202020204" pitchFamily="34" charset="0"/>
              </a:rPr>
              <a:t>Personal injury, property damage, Intellectual Property, Export violations, breach of contract, breach of warranty.</a:t>
            </a:r>
          </a:p>
          <a:p>
            <a:pPr>
              <a:lnSpc>
                <a:spcPct val="120000"/>
              </a:lnSpc>
              <a:spcBef>
                <a:spcPts val="0"/>
              </a:spcBef>
            </a:pPr>
            <a:r>
              <a:rPr lang="en-US" sz="2000" dirty="0">
                <a:latin typeface="Arial" panose="020B0604020202020204" pitchFamily="34" charset="0"/>
                <a:cs typeface="Arial" panose="020B0604020202020204" pitchFamily="34" charset="0"/>
              </a:rPr>
              <a:t>What </a:t>
            </a:r>
            <a:r>
              <a:rPr lang="en-US" sz="2000" b="1" u="sng" dirty="0">
                <a:latin typeface="Arial" panose="020B0604020202020204" pitchFamily="34" charset="0"/>
                <a:cs typeface="Arial" panose="020B0604020202020204" pitchFamily="34" charset="0"/>
              </a:rPr>
              <a:t>causes</a:t>
            </a:r>
            <a:r>
              <a:rPr lang="en-US" sz="2000" dirty="0">
                <a:latin typeface="Arial" panose="020B0604020202020204" pitchFamily="34" charset="0"/>
                <a:cs typeface="Arial" panose="020B0604020202020204" pitchFamily="34" charset="0"/>
              </a:rPr>
              <a:t> are covered?</a:t>
            </a:r>
          </a:p>
          <a:p>
            <a:pPr lvl="1">
              <a:lnSpc>
                <a:spcPct val="120000"/>
              </a:lnSpc>
              <a:spcBef>
                <a:spcPts val="0"/>
              </a:spcBef>
            </a:pPr>
            <a:r>
              <a:rPr lang="en-US" sz="1800" dirty="0">
                <a:solidFill>
                  <a:schemeClr val="tx1"/>
                </a:solidFill>
                <a:latin typeface="Arial" panose="020B0604020202020204" pitchFamily="34" charset="0"/>
                <a:cs typeface="Arial" panose="020B0604020202020204" pitchFamily="34" charset="0"/>
              </a:rPr>
              <a:t>Losses related to specified acts (wrongful, negligence) of the indemnifying party and/or its employees or agents?</a:t>
            </a:r>
          </a:p>
          <a:p>
            <a:pPr lvl="1">
              <a:lnSpc>
                <a:spcPct val="120000"/>
              </a:lnSpc>
              <a:spcBef>
                <a:spcPts val="0"/>
              </a:spcBef>
            </a:pPr>
            <a:r>
              <a:rPr lang="en-US" sz="1800" dirty="0">
                <a:solidFill>
                  <a:schemeClr val="tx1"/>
                </a:solidFill>
                <a:latin typeface="Arial" panose="020B0604020202020204" pitchFamily="34" charset="0"/>
                <a:cs typeface="Arial" panose="020B0604020202020204" pitchFamily="34" charset="0"/>
              </a:rPr>
              <a:t>Those causes by the other party’s (bad) acts?</a:t>
            </a:r>
          </a:p>
          <a:p>
            <a:pPr lvl="2">
              <a:lnSpc>
                <a:spcPct val="120000"/>
              </a:lnSpc>
              <a:spcBef>
                <a:spcPts val="0"/>
              </a:spcBef>
            </a:pPr>
            <a:r>
              <a:rPr lang="en-US" sz="1800" dirty="0">
                <a:solidFill>
                  <a:schemeClr val="tx1"/>
                </a:solidFill>
                <a:latin typeface="Arial" panose="020B0604020202020204" pitchFamily="34" charset="0"/>
                <a:cs typeface="Arial" panose="020B0604020202020204" pitchFamily="34" charset="0"/>
              </a:rPr>
              <a:t>“Bad” includes negligent, willful, wrongful, and/or criminal acts</a:t>
            </a:r>
          </a:p>
          <a:p>
            <a:pPr lvl="2">
              <a:lnSpc>
                <a:spcPct val="120000"/>
              </a:lnSpc>
              <a:spcBef>
                <a:spcPts val="0"/>
              </a:spcBef>
            </a:pPr>
            <a:r>
              <a:rPr lang="en-US" sz="1800" dirty="0">
                <a:solidFill>
                  <a:schemeClr val="tx1"/>
                </a:solidFill>
                <a:latin typeface="Arial" panose="020B0604020202020204" pitchFamily="34" charset="0"/>
                <a:cs typeface="Arial" panose="020B0604020202020204" pitchFamily="34" charset="0"/>
              </a:rPr>
              <a:t>The specific type of act should be defined in the clause</a:t>
            </a:r>
          </a:p>
          <a:p>
            <a:pPr lvl="1">
              <a:lnSpc>
                <a:spcPct val="120000"/>
              </a:lnSpc>
              <a:spcBef>
                <a:spcPts val="0"/>
              </a:spcBef>
            </a:pPr>
            <a:r>
              <a:rPr lang="en-US" sz="1800" dirty="0">
                <a:solidFill>
                  <a:schemeClr val="tx1"/>
                </a:solidFill>
                <a:latin typeface="Arial" panose="020B0604020202020204" pitchFamily="34" charset="0"/>
                <a:cs typeface="Arial" panose="020B0604020202020204" pitchFamily="34" charset="0"/>
              </a:rPr>
              <a:t>Losses related to performance failures, breaches?</a:t>
            </a:r>
          </a:p>
          <a:p>
            <a:pPr lvl="1">
              <a:lnSpc>
                <a:spcPct val="120000"/>
              </a:lnSpc>
              <a:spcBef>
                <a:spcPts val="0"/>
              </a:spcBef>
            </a:pPr>
            <a:r>
              <a:rPr lang="en-US" sz="1800" dirty="0">
                <a:solidFill>
                  <a:schemeClr val="tx1"/>
                </a:solidFill>
                <a:latin typeface="Arial" panose="020B0604020202020204" pitchFamily="34" charset="0"/>
                <a:cs typeface="Arial" panose="020B0604020202020204" pitchFamily="34" charset="0"/>
              </a:rPr>
              <a:t>Any other cause?</a:t>
            </a:r>
          </a:p>
          <a:p>
            <a:pPr marL="58738" indent="0">
              <a:lnSpc>
                <a:spcPct val="120000"/>
              </a:lnSpc>
              <a:spcBef>
                <a:spcPts val="0"/>
              </a:spcBef>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buNone/>
            </a:pPr>
            <a:endParaRPr lang="en-US" sz="2500" dirty="0">
              <a:latin typeface="Arial" panose="020B0604020202020204" pitchFamily="34" charset="0"/>
              <a:cs typeface="Arial" panose="020B0604020202020204" pitchFamily="34" charset="0"/>
            </a:endParaRPr>
          </a:p>
        </p:txBody>
      </p:sp>
      <p:sp>
        <p:nvSpPr>
          <p:cNvPr id="2" name="Rectangle 1"/>
          <p:cNvSpPr/>
          <p:nvPr/>
        </p:nvSpPr>
        <p:spPr>
          <a:xfrm>
            <a:off x="6477000" y="6696015"/>
            <a:ext cx="1752403" cy="184666"/>
          </a:xfrm>
          <a:prstGeom prst="rect">
            <a:avLst/>
          </a:prstGeom>
        </p:spPr>
        <p:txBody>
          <a:bodyPr wrap="none">
            <a:spAutoFit/>
          </a:bodyPr>
          <a:lstStyle/>
          <a:p>
            <a:pPr algn="r"/>
            <a:r>
              <a:rPr lang="en-US" sz="600" dirty="0">
                <a:solidFill>
                  <a:srgbClr val="185298"/>
                </a:solidFill>
              </a:rPr>
              <a:t>©2015 General Dynamics. All rights reserved.</a:t>
            </a:r>
          </a:p>
        </p:txBody>
      </p:sp>
      <p:sp>
        <p:nvSpPr>
          <p:cNvPr id="5" name="TextBox 4"/>
          <p:cNvSpPr txBox="1"/>
          <p:nvPr/>
        </p:nvSpPr>
        <p:spPr>
          <a:xfrm>
            <a:off x="8791579" y="6575761"/>
            <a:ext cx="300082" cy="215444"/>
          </a:xfrm>
          <a:prstGeom prst="rect">
            <a:avLst/>
          </a:prstGeom>
          <a:noFill/>
        </p:spPr>
        <p:txBody>
          <a:bodyPr wrap="none" rtlCol="0">
            <a:spAutoFit/>
          </a:bodyPr>
          <a:lstStyle/>
          <a:p>
            <a:r>
              <a:rPr lang="en-US" sz="800" dirty="0">
                <a:solidFill>
                  <a:srgbClr val="185298"/>
                </a:solidFill>
              </a:rPr>
              <a:t>14</a:t>
            </a:r>
          </a:p>
        </p:txBody>
      </p:sp>
    </p:spTree>
    <p:extLst>
      <p:ext uri="{BB962C8B-B14F-4D97-AF65-F5344CB8AC3E}">
        <p14:creationId xmlns:p14="http://schemas.microsoft.com/office/powerpoint/2010/main" val="3493872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pPr eaLnBrk="1" hangingPunct="1"/>
            <a:r>
              <a:rPr lang="en-US" dirty="0"/>
              <a:t>5)	Evaluating Indemnity Obligations </a:t>
            </a:r>
            <a:r>
              <a:rPr lang="en-US" b="0" dirty="0"/>
              <a:t>(cont’d)</a:t>
            </a:r>
          </a:p>
        </p:txBody>
      </p:sp>
      <p:sp>
        <p:nvSpPr>
          <p:cNvPr id="5123" name="Content Placeholder 2"/>
          <p:cNvSpPr>
            <a:spLocks noGrp="1"/>
          </p:cNvSpPr>
          <p:nvPr>
            <p:ph idx="1"/>
          </p:nvPr>
        </p:nvSpPr>
        <p:spPr>
          <a:xfrm>
            <a:off x="685804" y="914402"/>
            <a:ext cx="8077200" cy="4905375"/>
          </a:xfrm>
        </p:spPr>
        <p:txBody>
          <a:bodyPr>
            <a:normAutofit/>
          </a:bodyPr>
          <a:lstStyle/>
          <a:p>
            <a:pPr>
              <a:lnSpc>
                <a:spcPct val="120000"/>
              </a:lnSpc>
              <a:spcBef>
                <a:spcPts val="0"/>
              </a:spcBef>
            </a:pPr>
            <a:r>
              <a:rPr lang="en-US" sz="2000" dirty="0">
                <a:latin typeface="Arial" panose="020B0604020202020204" pitchFamily="34" charset="0"/>
                <a:cs typeface="Arial" panose="020B0604020202020204" pitchFamily="34" charset="0"/>
              </a:rPr>
              <a:t>What </a:t>
            </a:r>
            <a:r>
              <a:rPr lang="en-US" sz="2000" b="1" u="sng" dirty="0">
                <a:latin typeface="Arial" panose="020B0604020202020204" pitchFamily="34" charset="0"/>
                <a:cs typeface="Arial" panose="020B0604020202020204" pitchFamily="34" charset="0"/>
              </a:rPr>
              <a:t>loss</a:t>
            </a:r>
            <a:r>
              <a:rPr lang="en-US" sz="2000" dirty="0">
                <a:latin typeface="Arial" panose="020B0604020202020204" pitchFamily="34" charset="0"/>
                <a:cs typeface="Arial" panose="020B0604020202020204" pitchFamily="34" charset="0"/>
              </a:rPr>
              <a:t> is covered?</a:t>
            </a:r>
          </a:p>
          <a:p>
            <a:pPr lvl="1">
              <a:lnSpc>
                <a:spcPct val="120000"/>
              </a:lnSpc>
              <a:spcBef>
                <a:spcPts val="0"/>
              </a:spcBef>
            </a:pPr>
            <a:r>
              <a:rPr lang="en-US" sz="1800" dirty="0">
                <a:solidFill>
                  <a:schemeClr val="tx1"/>
                </a:solidFill>
                <a:latin typeface="Arial" panose="020B0604020202020204" pitchFamily="34" charset="0"/>
                <a:cs typeface="Arial" panose="020B0604020202020204" pitchFamily="34" charset="0"/>
              </a:rPr>
              <a:t>All liabilities to third parties?</a:t>
            </a:r>
          </a:p>
          <a:p>
            <a:pPr lvl="1">
              <a:lnSpc>
                <a:spcPct val="120000"/>
              </a:lnSpc>
              <a:spcBef>
                <a:spcPts val="0"/>
              </a:spcBef>
            </a:pPr>
            <a:r>
              <a:rPr lang="en-US" sz="1800" dirty="0">
                <a:solidFill>
                  <a:schemeClr val="tx1"/>
                </a:solidFill>
                <a:latin typeface="Arial" panose="020B0604020202020204" pitchFamily="34" charset="0"/>
                <a:cs typeface="Arial" panose="020B0604020202020204" pitchFamily="34" charset="0"/>
              </a:rPr>
              <a:t>Liabilities between the contracting parties?</a:t>
            </a:r>
          </a:p>
          <a:p>
            <a:pPr lvl="1">
              <a:lnSpc>
                <a:spcPct val="120000"/>
              </a:lnSpc>
              <a:spcBef>
                <a:spcPts val="0"/>
              </a:spcBef>
            </a:pPr>
            <a:r>
              <a:rPr lang="en-US" sz="1800" dirty="0">
                <a:solidFill>
                  <a:schemeClr val="tx1"/>
                </a:solidFill>
                <a:latin typeface="Arial" panose="020B0604020202020204" pitchFamily="34" charset="0"/>
                <a:cs typeface="Arial" panose="020B0604020202020204" pitchFamily="34" charset="0"/>
              </a:rPr>
              <a:t>Attorney’s fees, expenses ancillary to a  third party claim?</a:t>
            </a:r>
          </a:p>
          <a:p>
            <a:pPr lvl="1">
              <a:lnSpc>
                <a:spcPct val="120000"/>
              </a:lnSpc>
              <a:spcBef>
                <a:spcPts val="0"/>
              </a:spcBef>
            </a:pPr>
            <a:r>
              <a:rPr lang="en-US" sz="1800" u="sng" dirty="0">
                <a:solidFill>
                  <a:schemeClr val="tx1"/>
                </a:solidFill>
                <a:latin typeface="Arial" panose="020B0604020202020204" pitchFamily="34" charset="0"/>
                <a:cs typeface="Arial" panose="020B0604020202020204" pitchFamily="34" charset="0"/>
              </a:rPr>
              <a:t>Any</a:t>
            </a:r>
            <a:r>
              <a:rPr lang="en-US" sz="1800" dirty="0">
                <a:solidFill>
                  <a:schemeClr val="tx1"/>
                </a:solidFill>
                <a:latin typeface="Arial" panose="020B0604020202020204" pitchFamily="34" charset="0"/>
                <a:cs typeface="Arial" panose="020B0604020202020204" pitchFamily="34" charset="0"/>
              </a:rPr>
              <a:t> (unspecified) loss or harm the indemnified party suffers?</a:t>
            </a:r>
          </a:p>
          <a:p>
            <a:pPr marL="398463" lvl="1" indent="0">
              <a:lnSpc>
                <a:spcPct val="120000"/>
              </a:lnSpc>
              <a:spcBef>
                <a:spcPts val="0"/>
              </a:spcBef>
              <a:buNone/>
            </a:pPr>
            <a:endParaRPr lang="en-US" sz="2200" dirty="0">
              <a:solidFill>
                <a:schemeClr val="tx1"/>
              </a:solidFill>
              <a:latin typeface="Arial" panose="020B0604020202020204" pitchFamily="34" charset="0"/>
              <a:cs typeface="Arial" panose="020B0604020202020204" pitchFamily="34" charset="0"/>
            </a:endParaRPr>
          </a:p>
          <a:p>
            <a:pPr>
              <a:lnSpc>
                <a:spcPct val="120000"/>
              </a:lnSpc>
              <a:spcBef>
                <a:spcPts val="0"/>
              </a:spcBef>
            </a:pPr>
            <a:r>
              <a:rPr lang="en-US" sz="2000" dirty="0">
                <a:latin typeface="Arial" panose="020B0604020202020204" pitchFamily="34" charset="0"/>
                <a:cs typeface="Arial" panose="020B0604020202020204" pitchFamily="34" charset="0"/>
              </a:rPr>
              <a:t>When You are the Seller, can you limit the indemnification obligations?</a:t>
            </a:r>
          </a:p>
          <a:p>
            <a:pPr lvl="1">
              <a:lnSpc>
                <a:spcPct val="120000"/>
              </a:lnSpc>
              <a:spcBef>
                <a:spcPts val="0"/>
              </a:spcBef>
            </a:pPr>
            <a:r>
              <a:rPr lang="en-US" sz="2000" dirty="0">
                <a:solidFill>
                  <a:schemeClr val="tx1"/>
                </a:solidFill>
                <a:latin typeface="Arial" panose="020B0604020202020204" pitchFamily="34" charset="0"/>
                <a:cs typeface="Arial" panose="020B0604020202020204" pitchFamily="34" charset="0"/>
              </a:rPr>
              <a:t>Financial limits:</a:t>
            </a:r>
          </a:p>
          <a:p>
            <a:pPr lvl="2">
              <a:lnSpc>
                <a:spcPct val="120000"/>
              </a:lnSpc>
              <a:spcBef>
                <a:spcPts val="0"/>
              </a:spcBef>
            </a:pPr>
            <a:r>
              <a:rPr lang="en-US" sz="1800" dirty="0">
                <a:solidFill>
                  <a:schemeClr val="tx1"/>
                </a:solidFill>
                <a:latin typeface="Arial" panose="020B0604020202020204" pitchFamily="34" charset="0"/>
                <a:cs typeface="Arial" panose="020B0604020202020204" pitchFamily="34" charset="0"/>
              </a:rPr>
              <a:t>Is it subject to the Limitation of Liability (LOL) clause?</a:t>
            </a:r>
          </a:p>
          <a:p>
            <a:pPr lvl="2">
              <a:lnSpc>
                <a:spcPct val="120000"/>
              </a:lnSpc>
              <a:spcBef>
                <a:spcPts val="0"/>
              </a:spcBef>
            </a:pPr>
            <a:r>
              <a:rPr lang="en-US" sz="1800" dirty="0">
                <a:solidFill>
                  <a:schemeClr val="tx1"/>
                </a:solidFill>
                <a:latin typeface="Arial" panose="020B0604020202020204" pitchFamily="34" charset="0"/>
                <a:cs typeface="Arial" panose="020B0604020202020204" pitchFamily="34" charset="0"/>
              </a:rPr>
              <a:t>Is it limited by the amount of insurance coverage?</a:t>
            </a:r>
          </a:p>
          <a:p>
            <a:pPr marL="0" indent="0">
              <a:lnSpc>
                <a:spcPct val="120000"/>
              </a:lnSpc>
              <a:spcBef>
                <a:spcPts val="0"/>
              </a:spcBef>
              <a:buNone/>
            </a:pPr>
            <a:endParaRPr lang="en-US" sz="2400" dirty="0">
              <a:latin typeface="Arial" panose="020B0604020202020204" pitchFamily="34" charset="0"/>
              <a:cs typeface="Arial" panose="020B0604020202020204" pitchFamily="34" charset="0"/>
            </a:endParaRPr>
          </a:p>
        </p:txBody>
      </p:sp>
      <p:sp>
        <p:nvSpPr>
          <p:cNvPr id="2" name="Rectangle 1"/>
          <p:cNvSpPr/>
          <p:nvPr/>
        </p:nvSpPr>
        <p:spPr>
          <a:xfrm>
            <a:off x="6629400" y="6673334"/>
            <a:ext cx="1752403" cy="184666"/>
          </a:xfrm>
          <a:prstGeom prst="rect">
            <a:avLst/>
          </a:prstGeom>
        </p:spPr>
        <p:txBody>
          <a:bodyPr wrap="none">
            <a:spAutoFit/>
          </a:bodyPr>
          <a:lstStyle/>
          <a:p>
            <a:pPr algn="r"/>
            <a:r>
              <a:rPr lang="en-US" sz="600" dirty="0">
                <a:solidFill>
                  <a:srgbClr val="185298"/>
                </a:solidFill>
              </a:rPr>
              <a:t>©2015 General Dynamics. All rights reserved.</a:t>
            </a:r>
          </a:p>
        </p:txBody>
      </p:sp>
      <p:sp>
        <p:nvSpPr>
          <p:cNvPr id="5" name="TextBox 4"/>
          <p:cNvSpPr txBox="1"/>
          <p:nvPr/>
        </p:nvSpPr>
        <p:spPr>
          <a:xfrm>
            <a:off x="8791579" y="6575761"/>
            <a:ext cx="300082" cy="215444"/>
          </a:xfrm>
          <a:prstGeom prst="rect">
            <a:avLst/>
          </a:prstGeom>
          <a:noFill/>
        </p:spPr>
        <p:txBody>
          <a:bodyPr wrap="none" rtlCol="0">
            <a:spAutoFit/>
          </a:bodyPr>
          <a:lstStyle/>
          <a:p>
            <a:r>
              <a:rPr lang="en-US" sz="800" dirty="0">
                <a:solidFill>
                  <a:srgbClr val="185298"/>
                </a:solidFill>
              </a:rPr>
              <a:t>15</a:t>
            </a:r>
          </a:p>
        </p:txBody>
      </p:sp>
    </p:spTree>
    <p:extLst>
      <p:ext uri="{BB962C8B-B14F-4D97-AF65-F5344CB8AC3E}">
        <p14:creationId xmlns:p14="http://schemas.microsoft.com/office/powerpoint/2010/main" val="5297848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pPr eaLnBrk="1" hangingPunct="1"/>
            <a:r>
              <a:rPr lang="en-US" dirty="0"/>
              <a:t>5)	Evaluating Indemnity Obligations </a:t>
            </a:r>
            <a:r>
              <a:rPr lang="en-US" b="0" dirty="0"/>
              <a:t>(cont’d)</a:t>
            </a:r>
          </a:p>
        </p:txBody>
      </p:sp>
      <p:sp>
        <p:nvSpPr>
          <p:cNvPr id="5123" name="Content Placeholder 2"/>
          <p:cNvSpPr>
            <a:spLocks noGrp="1"/>
          </p:cNvSpPr>
          <p:nvPr>
            <p:ph idx="1"/>
          </p:nvPr>
        </p:nvSpPr>
        <p:spPr>
          <a:xfrm>
            <a:off x="685804" y="914402"/>
            <a:ext cx="8077200" cy="4905375"/>
          </a:xfrm>
        </p:spPr>
        <p:txBody>
          <a:bodyPr>
            <a:normAutofit/>
          </a:bodyPr>
          <a:lstStyle/>
          <a:p>
            <a:pPr>
              <a:lnSpc>
                <a:spcPct val="120000"/>
              </a:lnSpc>
              <a:spcBef>
                <a:spcPts val="0"/>
              </a:spcBef>
            </a:pPr>
            <a:r>
              <a:rPr lang="en-US" sz="2000" dirty="0">
                <a:latin typeface="Arial" panose="020B0604020202020204" pitchFamily="34" charset="0"/>
                <a:cs typeface="Arial" panose="020B0604020202020204" pitchFamily="34" charset="0"/>
              </a:rPr>
              <a:t>Are the procedural protections (</a:t>
            </a:r>
            <a:r>
              <a:rPr lang="en-US" sz="2000" b="1" dirty="0">
                <a:latin typeface="Arial" panose="020B0604020202020204" pitchFamily="34" charset="0"/>
                <a:cs typeface="Arial" panose="020B0604020202020204" pitchFamily="34" charset="0"/>
              </a:rPr>
              <a:t>conditions</a:t>
            </a:r>
            <a:r>
              <a:rPr lang="en-US" sz="2000" dirty="0">
                <a:latin typeface="Arial" panose="020B0604020202020204" pitchFamily="34" charset="0"/>
                <a:cs typeface="Arial" panose="020B0604020202020204" pitchFamily="34" charset="0"/>
              </a:rPr>
              <a:t>)?</a:t>
            </a:r>
          </a:p>
          <a:p>
            <a:pPr lvl="1">
              <a:lnSpc>
                <a:spcPct val="120000"/>
              </a:lnSpc>
              <a:spcBef>
                <a:spcPts val="0"/>
              </a:spcBef>
            </a:pPr>
            <a:r>
              <a:rPr lang="en-US" sz="1800" dirty="0" err="1">
                <a:solidFill>
                  <a:schemeClr val="tx1"/>
                </a:solidFill>
                <a:latin typeface="Arial" panose="020B0604020202020204" pitchFamily="34" charset="0"/>
                <a:cs typeface="Arial" panose="020B0604020202020204" pitchFamily="34" charset="0"/>
              </a:rPr>
              <a:t>Indemnitor</a:t>
            </a:r>
            <a:r>
              <a:rPr lang="en-US" sz="1800" dirty="0">
                <a:solidFill>
                  <a:schemeClr val="tx1"/>
                </a:solidFill>
                <a:latin typeface="Arial" panose="020B0604020202020204" pitchFamily="34" charset="0"/>
                <a:cs typeface="Arial" panose="020B0604020202020204" pitchFamily="34" charset="0"/>
              </a:rPr>
              <a:t> needs:</a:t>
            </a:r>
          </a:p>
          <a:p>
            <a:pPr lvl="2">
              <a:lnSpc>
                <a:spcPct val="120000"/>
              </a:lnSpc>
              <a:spcBef>
                <a:spcPts val="0"/>
              </a:spcBef>
            </a:pPr>
            <a:r>
              <a:rPr lang="en-US" sz="1800" dirty="0">
                <a:solidFill>
                  <a:schemeClr val="tx1"/>
                </a:solidFill>
                <a:latin typeface="Arial" panose="020B0604020202020204" pitchFamily="34" charset="0"/>
                <a:cs typeface="Arial" panose="020B0604020202020204" pitchFamily="34" charset="0"/>
              </a:rPr>
              <a:t>Written notice of an indemnification claim</a:t>
            </a:r>
          </a:p>
          <a:p>
            <a:pPr lvl="2">
              <a:lnSpc>
                <a:spcPct val="120000"/>
              </a:lnSpc>
              <a:spcBef>
                <a:spcPts val="0"/>
              </a:spcBef>
            </a:pPr>
            <a:r>
              <a:rPr lang="en-US" sz="1800" dirty="0">
                <a:solidFill>
                  <a:schemeClr val="tx1"/>
                </a:solidFill>
                <a:latin typeface="Arial" panose="020B0604020202020204" pitchFamily="34" charset="0"/>
                <a:cs typeface="Arial" panose="020B0604020202020204" pitchFamily="34" charset="0"/>
              </a:rPr>
              <a:t>Opportunity to select legal counsel</a:t>
            </a:r>
          </a:p>
          <a:p>
            <a:pPr lvl="2">
              <a:lnSpc>
                <a:spcPct val="120000"/>
              </a:lnSpc>
              <a:spcBef>
                <a:spcPts val="0"/>
              </a:spcBef>
            </a:pPr>
            <a:r>
              <a:rPr lang="en-US" sz="1800" dirty="0">
                <a:solidFill>
                  <a:schemeClr val="tx1"/>
                </a:solidFill>
                <a:latin typeface="Arial" panose="020B0604020202020204" pitchFamily="34" charset="0"/>
                <a:cs typeface="Arial" panose="020B0604020202020204" pitchFamily="34" charset="0"/>
              </a:rPr>
              <a:t>Opportunity to control defense of the claim</a:t>
            </a:r>
          </a:p>
          <a:p>
            <a:pPr lvl="2">
              <a:lnSpc>
                <a:spcPct val="120000"/>
              </a:lnSpc>
              <a:spcBef>
                <a:spcPts val="0"/>
              </a:spcBef>
            </a:pPr>
            <a:r>
              <a:rPr lang="en-US" sz="1800" dirty="0">
                <a:solidFill>
                  <a:schemeClr val="tx1"/>
                </a:solidFill>
                <a:latin typeface="Arial" panose="020B0604020202020204" pitchFamily="34" charset="0"/>
                <a:cs typeface="Arial" panose="020B0604020202020204" pitchFamily="34" charset="0"/>
              </a:rPr>
              <a:t>Cooperation of the indemnitee</a:t>
            </a:r>
          </a:p>
          <a:p>
            <a:pPr lvl="2">
              <a:lnSpc>
                <a:spcPct val="120000"/>
              </a:lnSpc>
              <a:spcBef>
                <a:spcPts val="0"/>
              </a:spcBef>
            </a:pPr>
            <a:r>
              <a:rPr lang="en-US" sz="1800" dirty="0">
                <a:solidFill>
                  <a:schemeClr val="tx1"/>
                </a:solidFill>
                <a:latin typeface="Arial" panose="020B0604020202020204" pitchFamily="34" charset="0"/>
                <a:cs typeface="Arial" panose="020B0604020202020204" pitchFamily="34" charset="0"/>
              </a:rPr>
              <a:t>Full settlement authority</a:t>
            </a:r>
          </a:p>
          <a:p>
            <a:pPr marL="398463" lvl="1" indent="0">
              <a:lnSpc>
                <a:spcPct val="120000"/>
              </a:lnSpc>
              <a:spcBef>
                <a:spcPts val="0"/>
              </a:spcBef>
              <a:buNone/>
            </a:pPr>
            <a:endParaRPr lang="en-US" sz="2200" dirty="0">
              <a:solidFill>
                <a:schemeClr val="tx1"/>
              </a:solidFill>
              <a:latin typeface="Arial" panose="020B0604020202020204" pitchFamily="34" charset="0"/>
              <a:cs typeface="Arial" panose="020B0604020202020204" pitchFamily="34" charset="0"/>
            </a:endParaRPr>
          </a:p>
          <a:p>
            <a:pPr>
              <a:lnSpc>
                <a:spcPct val="120000"/>
              </a:lnSpc>
              <a:spcBef>
                <a:spcPts val="0"/>
              </a:spcBef>
            </a:pPr>
            <a:r>
              <a:rPr lang="en-US" sz="2000" dirty="0">
                <a:latin typeface="Arial" panose="020B0604020202020204" pitchFamily="34" charset="0"/>
                <a:cs typeface="Arial" panose="020B0604020202020204" pitchFamily="34" charset="0"/>
              </a:rPr>
              <a:t>Are these </a:t>
            </a:r>
            <a:r>
              <a:rPr lang="en-US" sz="2000" b="1" dirty="0">
                <a:latin typeface="Arial" panose="020B0604020202020204" pitchFamily="34" charset="0"/>
                <a:cs typeface="Arial" panose="020B0604020202020204" pitchFamily="34" charset="0"/>
              </a:rPr>
              <a:t>exceptions</a:t>
            </a:r>
            <a:r>
              <a:rPr lang="en-US" sz="2000" dirty="0">
                <a:latin typeface="Arial" panose="020B0604020202020204" pitchFamily="34" charset="0"/>
                <a:cs typeface="Arial" panose="020B0604020202020204" pitchFamily="34" charset="0"/>
              </a:rPr>
              <a:t>?</a:t>
            </a:r>
          </a:p>
          <a:p>
            <a:pPr lvl="1">
              <a:lnSpc>
                <a:spcPct val="120000"/>
              </a:lnSpc>
              <a:spcBef>
                <a:spcPts val="0"/>
              </a:spcBef>
            </a:pPr>
            <a:r>
              <a:rPr lang="en-US" sz="1800" dirty="0">
                <a:solidFill>
                  <a:schemeClr val="tx1"/>
                </a:solidFill>
                <a:latin typeface="Arial" panose="020B0604020202020204" pitchFamily="34" charset="0"/>
                <a:cs typeface="Arial" panose="020B0604020202020204" pitchFamily="34" charset="0"/>
              </a:rPr>
              <a:t>Indemnification not required if:</a:t>
            </a:r>
          </a:p>
          <a:p>
            <a:pPr lvl="2">
              <a:lnSpc>
                <a:spcPct val="120000"/>
              </a:lnSpc>
              <a:spcBef>
                <a:spcPts val="0"/>
              </a:spcBef>
            </a:pPr>
            <a:r>
              <a:rPr lang="en-US" sz="1800" dirty="0">
                <a:solidFill>
                  <a:schemeClr val="tx1"/>
                </a:solidFill>
                <a:latin typeface="Arial" panose="020B0604020202020204" pitchFamily="34" charset="0"/>
                <a:cs typeface="Arial" panose="020B0604020202020204" pitchFamily="34" charset="0"/>
              </a:rPr>
              <a:t>The other party misused a product,</a:t>
            </a:r>
          </a:p>
          <a:p>
            <a:pPr lvl="2">
              <a:lnSpc>
                <a:spcPct val="120000"/>
              </a:lnSpc>
              <a:spcBef>
                <a:spcPts val="0"/>
              </a:spcBef>
            </a:pPr>
            <a:r>
              <a:rPr lang="en-US" sz="1800" dirty="0">
                <a:solidFill>
                  <a:schemeClr val="tx1"/>
                </a:solidFill>
                <a:latin typeface="Arial" panose="020B0604020202020204" pitchFamily="34" charset="0"/>
                <a:cs typeface="Arial" panose="020B0604020202020204" pitchFamily="34" charset="0"/>
              </a:rPr>
              <a:t>Your design required compliance with Buyer specification, or</a:t>
            </a:r>
          </a:p>
          <a:p>
            <a:pPr lvl="2">
              <a:lnSpc>
                <a:spcPct val="120000"/>
              </a:lnSpc>
              <a:spcBef>
                <a:spcPts val="0"/>
              </a:spcBef>
            </a:pPr>
            <a:r>
              <a:rPr lang="en-US" sz="1800" dirty="0">
                <a:solidFill>
                  <a:schemeClr val="tx1"/>
                </a:solidFill>
                <a:latin typeface="Arial" panose="020B0604020202020204" pitchFamily="34" charset="0"/>
                <a:cs typeface="Arial" panose="020B0604020202020204" pitchFamily="34" charset="0"/>
              </a:rPr>
              <a:t>Goods were combined with other products and only the combination gave rise to a claim.</a:t>
            </a:r>
          </a:p>
          <a:p>
            <a:pPr marL="0" indent="0">
              <a:lnSpc>
                <a:spcPct val="120000"/>
              </a:lnSpc>
              <a:spcBef>
                <a:spcPts val="0"/>
              </a:spcBef>
              <a:buNone/>
            </a:pPr>
            <a:endParaRPr lang="en-US" sz="2000" dirty="0">
              <a:latin typeface="Arial" panose="020B0604020202020204" pitchFamily="34" charset="0"/>
              <a:cs typeface="Arial" panose="020B0604020202020204" pitchFamily="34" charset="0"/>
            </a:endParaRPr>
          </a:p>
        </p:txBody>
      </p:sp>
      <p:sp>
        <p:nvSpPr>
          <p:cNvPr id="2" name="Rectangle 1"/>
          <p:cNvSpPr/>
          <p:nvPr/>
        </p:nvSpPr>
        <p:spPr>
          <a:xfrm>
            <a:off x="6477000" y="6682859"/>
            <a:ext cx="1752403" cy="184666"/>
          </a:xfrm>
          <a:prstGeom prst="rect">
            <a:avLst/>
          </a:prstGeom>
        </p:spPr>
        <p:txBody>
          <a:bodyPr wrap="none">
            <a:spAutoFit/>
          </a:bodyPr>
          <a:lstStyle/>
          <a:p>
            <a:pPr algn="r"/>
            <a:r>
              <a:rPr lang="en-US" sz="600" dirty="0">
                <a:solidFill>
                  <a:srgbClr val="185298"/>
                </a:solidFill>
              </a:rPr>
              <a:t>©2015 General Dynamics. All rights reserved.</a:t>
            </a:r>
          </a:p>
        </p:txBody>
      </p:sp>
      <p:sp>
        <p:nvSpPr>
          <p:cNvPr id="5" name="TextBox 4"/>
          <p:cNvSpPr txBox="1"/>
          <p:nvPr/>
        </p:nvSpPr>
        <p:spPr>
          <a:xfrm>
            <a:off x="8791579" y="6575761"/>
            <a:ext cx="300082" cy="215444"/>
          </a:xfrm>
          <a:prstGeom prst="rect">
            <a:avLst/>
          </a:prstGeom>
          <a:noFill/>
        </p:spPr>
        <p:txBody>
          <a:bodyPr wrap="none" rtlCol="0">
            <a:spAutoFit/>
          </a:bodyPr>
          <a:lstStyle/>
          <a:p>
            <a:r>
              <a:rPr lang="en-US" sz="800" dirty="0">
                <a:solidFill>
                  <a:srgbClr val="185298"/>
                </a:solidFill>
              </a:rPr>
              <a:t>16</a:t>
            </a:r>
          </a:p>
        </p:txBody>
      </p:sp>
    </p:spTree>
    <p:extLst>
      <p:ext uri="{BB962C8B-B14F-4D97-AF65-F5344CB8AC3E}">
        <p14:creationId xmlns:p14="http://schemas.microsoft.com/office/powerpoint/2010/main" val="30481742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pPr eaLnBrk="1" hangingPunct="1"/>
            <a:r>
              <a:rPr lang="en-US" dirty="0"/>
              <a:t>6)	Liquidated Damage Clauses</a:t>
            </a:r>
            <a:endParaRPr lang="en-US" b="0" dirty="0"/>
          </a:p>
        </p:txBody>
      </p:sp>
      <p:sp>
        <p:nvSpPr>
          <p:cNvPr id="5123" name="Content Placeholder 2"/>
          <p:cNvSpPr>
            <a:spLocks noGrp="1"/>
          </p:cNvSpPr>
          <p:nvPr>
            <p:ph idx="1"/>
          </p:nvPr>
        </p:nvSpPr>
        <p:spPr>
          <a:xfrm>
            <a:off x="685804" y="914402"/>
            <a:ext cx="8077200" cy="4581527"/>
          </a:xfrm>
        </p:spPr>
        <p:txBody>
          <a:bodyPr>
            <a:normAutofit fontScale="70000" lnSpcReduction="20000"/>
          </a:bodyPr>
          <a:lstStyle/>
          <a:p>
            <a:pPr>
              <a:lnSpc>
                <a:spcPct val="120000"/>
              </a:lnSpc>
              <a:spcBef>
                <a:spcPts val="0"/>
              </a:spcBef>
            </a:pPr>
            <a:r>
              <a:rPr lang="en-US" sz="2600" dirty="0">
                <a:latin typeface="Arial" panose="020B0604020202020204" pitchFamily="34" charset="0"/>
                <a:cs typeface="Arial" panose="020B0604020202020204" pitchFamily="34" charset="0"/>
              </a:rPr>
              <a:t>Parties sometime use liquidated damages to define recoverable damages.  Liquidated damages are damages that the parties agree in advance are payable for specified breaches or upon specified events.  These clauses can be particularly useful when damages would be difficult to calculate, such as those relating to lost opportunity.</a:t>
            </a:r>
          </a:p>
          <a:p>
            <a:pPr>
              <a:lnSpc>
                <a:spcPct val="120000"/>
              </a:lnSpc>
              <a:spcBef>
                <a:spcPts val="0"/>
              </a:spcBef>
            </a:pPr>
            <a:endParaRPr lang="en-US" sz="2600" dirty="0">
              <a:latin typeface="Arial" panose="020B0604020202020204" pitchFamily="34" charset="0"/>
              <a:cs typeface="Arial" panose="020B0604020202020204" pitchFamily="34" charset="0"/>
            </a:endParaRPr>
          </a:p>
          <a:p>
            <a:pPr>
              <a:lnSpc>
                <a:spcPct val="120000"/>
              </a:lnSpc>
              <a:spcBef>
                <a:spcPts val="0"/>
              </a:spcBef>
            </a:pPr>
            <a:r>
              <a:rPr lang="en-US" sz="2600" dirty="0">
                <a:latin typeface="Arial" panose="020B0604020202020204" pitchFamily="34" charset="0"/>
                <a:cs typeface="Arial" panose="020B0604020202020204" pitchFamily="34" charset="0"/>
              </a:rPr>
              <a:t>By agreeing in advance on the applicable damages, the parties can:</a:t>
            </a:r>
          </a:p>
          <a:p>
            <a:pPr lvl="1">
              <a:lnSpc>
                <a:spcPct val="120000"/>
              </a:lnSpc>
              <a:spcBef>
                <a:spcPts val="0"/>
              </a:spcBef>
            </a:pPr>
            <a:r>
              <a:rPr lang="en-US" sz="2200" dirty="0">
                <a:solidFill>
                  <a:schemeClr val="tx1"/>
                </a:solidFill>
                <a:latin typeface="Arial" panose="020B0604020202020204" pitchFamily="34" charset="0"/>
                <a:cs typeface="Arial" panose="020B0604020202020204" pitchFamily="34" charset="0"/>
              </a:rPr>
              <a:t>Minimize the risk of a future dispute regarding appropriate damages.</a:t>
            </a:r>
          </a:p>
          <a:p>
            <a:pPr lvl="1">
              <a:lnSpc>
                <a:spcPct val="120000"/>
              </a:lnSpc>
              <a:spcBef>
                <a:spcPts val="0"/>
              </a:spcBef>
            </a:pPr>
            <a:r>
              <a:rPr lang="en-US" sz="2200" dirty="0">
                <a:solidFill>
                  <a:schemeClr val="tx1"/>
                </a:solidFill>
                <a:latin typeface="Arial" panose="020B0604020202020204" pitchFamily="34" charset="0"/>
                <a:cs typeface="Arial" panose="020B0604020202020204" pitchFamily="34" charset="0"/>
              </a:rPr>
              <a:t>More accurately estimate their potential overall transaction liabilities.</a:t>
            </a:r>
          </a:p>
          <a:p>
            <a:pPr>
              <a:lnSpc>
                <a:spcPct val="120000"/>
              </a:lnSpc>
              <a:spcBef>
                <a:spcPts val="0"/>
              </a:spcBef>
            </a:pPr>
            <a:endParaRPr lang="en-US" sz="2600" dirty="0">
              <a:latin typeface="Arial" panose="020B0604020202020204" pitchFamily="34" charset="0"/>
              <a:cs typeface="Arial" panose="020B0604020202020204" pitchFamily="34" charset="0"/>
            </a:endParaRPr>
          </a:p>
          <a:p>
            <a:pPr>
              <a:lnSpc>
                <a:spcPct val="120000"/>
              </a:lnSpc>
              <a:spcBef>
                <a:spcPts val="0"/>
              </a:spcBef>
            </a:pPr>
            <a:r>
              <a:rPr lang="en-US" sz="2600" dirty="0">
                <a:latin typeface="Arial" panose="020B0604020202020204" pitchFamily="34" charset="0"/>
                <a:cs typeface="Arial" panose="020B0604020202020204" pitchFamily="34" charset="0"/>
              </a:rPr>
              <a:t>A contract that includes a liquidated damage provision should make clear that the liquidated damages are:</a:t>
            </a:r>
          </a:p>
          <a:p>
            <a:pPr lvl="1">
              <a:lnSpc>
                <a:spcPct val="120000"/>
              </a:lnSpc>
              <a:spcBef>
                <a:spcPts val="0"/>
              </a:spcBef>
            </a:pPr>
            <a:r>
              <a:rPr lang="en-US" sz="2200" dirty="0">
                <a:solidFill>
                  <a:schemeClr val="tx1"/>
                </a:solidFill>
                <a:latin typeface="Arial" panose="020B0604020202020204" pitchFamily="34" charset="0"/>
                <a:cs typeface="Arial" panose="020B0604020202020204" pitchFamily="34" charset="0"/>
              </a:rPr>
              <a:t>An exclusive remedy carved out from any cumulative remedies provisions in the contract.</a:t>
            </a:r>
          </a:p>
          <a:p>
            <a:pPr lvl="1">
              <a:lnSpc>
                <a:spcPct val="120000"/>
              </a:lnSpc>
              <a:spcBef>
                <a:spcPts val="0"/>
              </a:spcBef>
            </a:pPr>
            <a:r>
              <a:rPr lang="en-US" sz="2200" dirty="0">
                <a:solidFill>
                  <a:schemeClr val="tx1"/>
                </a:solidFill>
                <a:latin typeface="Arial" panose="020B0604020202020204" pitchFamily="34" charset="0"/>
                <a:cs typeface="Arial" panose="020B0604020202020204" pitchFamily="34" charset="0"/>
              </a:rPr>
              <a:t>Compensatory and not punitive in nature.  Punitive liquated damage awards are unenforceable.</a:t>
            </a:r>
          </a:p>
          <a:p>
            <a:pPr marL="0" indent="0">
              <a:lnSpc>
                <a:spcPct val="120000"/>
              </a:lnSpc>
              <a:spcBef>
                <a:spcPts val="0"/>
              </a:spcBef>
              <a:buNone/>
            </a:pPr>
            <a:endParaRPr lang="en-US" sz="2600" dirty="0">
              <a:latin typeface="Arial" panose="020B0604020202020204" pitchFamily="34" charset="0"/>
              <a:cs typeface="Arial" panose="020B0604020202020204" pitchFamily="34" charset="0"/>
            </a:endParaRPr>
          </a:p>
        </p:txBody>
      </p:sp>
      <p:sp>
        <p:nvSpPr>
          <p:cNvPr id="2" name="Rectangle 1"/>
          <p:cNvSpPr/>
          <p:nvPr/>
        </p:nvSpPr>
        <p:spPr>
          <a:xfrm>
            <a:off x="6400800" y="6686490"/>
            <a:ext cx="1752403" cy="184666"/>
          </a:xfrm>
          <a:prstGeom prst="rect">
            <a:avLst/>
          </a:prstGeom>
        </p:spPr>
        <p:txBody>
          <a:bodyPr wrap="none">
            <a:spAutoFit/>
          </a:bodyPr>
          <a:lstStyle/>
          <a:p>
            <a:pPr algn="r"/>
            <a:r>
              <a:rPr lang="en-US" sz="600" dirty="0">
                <a:solidFill>
                  <a:srgbClr val="185298"/>
                </a:solidFill>
              </a:rPr>
              <a:t>©2015 General Dynamics. All rights reserved.</a:t>
            </a:r>
          </a:p>
        </p:txBody>
      </p:sp>
      <p:sp>
        <p:nvSpPr>
          <p:cNvPr id="5" name="TextBox 4"/>
          <p:cNvSpPr txBox="1"/>
          <p:nvPr/>
        </p:nvSpPr>
        <p:spPr>
          <a:xfrm>
            <a:off x="8791579" y="6575761"/>
            <a:ext cx="300082" cy="215444"/>
          </a:xfrm>
          <a:prstGeom prst="rect">
            <a:avLst/>
          </a:prstGeom>
          <a:noFill/>
        </p:spPr>
        <p:txBody>
          <a:bodyPr wrap="none" rtlCol="0">
            <a:spAutoFit/>
          </a:bodyPr>
          <a:lstStyle/>
          <a:p>
            <a:r>
              <a:rPr lang="en-US" sz="800" dirty="0">
                <a:solidFill>
                  <a:srgbClr val="185298"/>
                </a:solidFill>
              </a:rPr>
              <a:t>17</a:t>
            </a:r>
          </a:p>
        </p:txBody>
      </p:sp>
    </p:spTree>
    <p:extLst>
      <p:ext uri="{BB962C8B-B14F-4D97-AF65-F5344CB8AC3E}">
        <p14:creationId xmlns:p14="http://schemas.microsoft.com/office/powerpoint/2010/main" val="3009062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pPr eaLnBrk="1" hangingPunct="1"/>
            <a:r>
              <a:rPr lang="en-US" dirty="0"/>
              <a:t>6)	Liquidated Damage Clauses (cont.)</a:t>
            </a:r>
            <a:endParaRPr lang="en-US" b="0" dirty="0"/>
          </a:p>
        </p:txBody>
      </p:sp>
      <p:sp>
        <p:nvSpPr>
          <p:cNvPr id="5123" name="Content Placeholder 2"/>
          <p:cNvSpPr>
            <a:spLocks noGrp="1"/>
          </p:cNvSpPr>
          <p:nvPr>
            <p:ph idx="1"/>
          </p:nvPr>
        </p:nvSpPr>
        <p:spPr>
          <a:xfrm>
            <a:off x="685804" y="1133475"/>
            <a:ext cx="8077200" cy="3581400"/>
          </a:xfrm>
        </p:spPr>
        <p:txBody>
          <a:bodyPr>
            <a:normAutofit/>
          </a:bodyPr>
          <a:lstStyle/>
          <a:p>
            <a:pPr>
              <a:lnSpc>
                <a:spcPct val="120000"/>
              </a:lnSpc>
              <a:spcBef>
                <a:spcPts val="0"/>
              </a:spcBef>
            </a:pPr>
            <a:r>
              <a:rPr lang="en-US" sz="2000" dirty="0">
                <a:latin typeface="Arial" panose="020B0604020202020204" pitchFamily="34" charset="0"/>
                <a:cs typeface="Arial" panose="020B0604020202020204" pitchFamily="34" charset="0"/>
              </a:rPr>
              <a:t>Liquidated damage offer both contracting parties the advantage of eliminating uncertainty.  When a party understands its potential liabilities for breach, it is better able to factor those liabilities into its overall evaluation of the transaction.</a:t>
            </a:r>
          </a:p>
          <a:p>
            <a:pPr>
              <a:lnSpc>
                <a:spcPct val="120000"/>
              </a:lnSpc>
              <a:spcBef>
                <a:spcPts val="0"/>
              </a:spcBef>
            </a:pPr>
            <a:endParaRPr lang="en-US" sz="2000" dirty="0">
              <a:latin typeface="Arial" panose="020B0604020202020204" pitchFamily="34" charset="0"/>
              <a:cs typeface="Arial" panose="020B0604020202020204" pitchFamily="34" charset="0"/>
            </a:endParaRPr>
          </a:p>
          <a:p>
            <a:pPr>
              <a:lnSpc>
                <a:spcPct val="120000"/>
              </a:lnSpc>
              <a:spcBef>
                <a:spcPts val="0"/>
              </a:spcBef>
            </a:pPr>
            <a:r>
              <a:rPr lang="en-US" sz="2000" dirty="0">
                <a:latin typeface="Arial" panose="020B0604020202020204" pitchFamily="34" charset="0"/>
                <a:cs typeface="Arial" panose="020B0604020202020204" pitchFamily="34" charset="0"/>
              </a:rPr>
              <a:t>Goals  </a:t>
            </a:r>
          </a:p>
          <a:p>
            <a:pPr marL="741363" lvl="1" indent="-342900">
              <a:lnSpc>
                <a:spcPct val="120000"/>
              </a:lnSpc>
              <a:spcBef>
                <a:spcPts val="0"/>
              </a:spcBef>
              <a:buAutoNum type="arabicParenR"/>
            </a:pPr>
            <a:r>
              <a:rPr lang="en-US" sz="1600" dirty="0">
                <a:solidFill>
                  <a:schemeClr val="tx1"/>
                </a:solidFill>
                <a:latin typeface="Arial" panose="020B0604020202020204" pitchFamily="34" charset="0"/>
                <a:cs typeface="Arial" panose="020B0604020202020204" pitchFamily="34" charset="0"/>
              </a:rPr>
              <a:t>limit the damages  </a:t>
            </a:r>
          </a:p>
          <a:p>
            <a:pPr marL="741363" lvl="1" indent="-342900">
              <a:lnSpc>
                <a:spcPct val="120000"/>
              </a:lnSpc>
              <a:spcBef>
                <a:spcPts val="0"/>
              </a:spcBef>
              <a:buAutoNum type="arabicParenR"/>
            </a:pPr>
            <a:r>
              <a:rPr lang="en-US" sz="1600" dirty="0">
                <a:solidFill>
                  <a:schemeClr val="tx1"/>
                </a:solidFill>
                <a:latin typeface="Arial" panose="020B0604020202020204" pitchFamily="34" charset="0"/>
                <a:cs typeface="Arial" panose="020B0604020202020204" pitchFamily="34" charset="0"/>
              </a:rPr>
              <a:t>cap the damages</a:t>
            </a:r>
          </a:p>
          <a:p>
            <a:pPr>
              <a:lnSpc>
                <a:spcPct val="120000"/>
              </a:lnSpc>
              <a:spcBef>
                <a:spcPts val="0"/>
              </a:spcBef>
            </a:pPr>
            <a:endParaRPr lang="en-US" sz="2000" dirty="0">
              <a:latin typeface="Arial" panose="020B0604020202020204" pitchFamily="34" charset="0"/>
              <a:cs typeface="Arial" panose="020B0604020202020204" pitchFamily="34" charset="0"/>
            </a:endParaRPr>
          </a:p>
        </p:txBody>
      </p:sp>
      <p:sp>
        <p:nvSpPr>
          <p:cNvPr id="2" name="Rectangle 1"/>
          <p:cNvSpPr/>
          <p:nvPr/>
        </p:nvSpPr>
        <p:spPr>
          <a:xfrm>
            <a:off x="6477000" y="6682859"/>
            <a:ext cx="1752403" cy="184666"/>
          </a:xfrm>
          <a:prstGeom prst="rect">
            <a:avLst/>
          </a:prstGeom>
        </p:spPr>
        <p:txBody>
          <a:bodyPr wrap="none">
            <a:spAutoFit/>
          </a:bodyPr>
          <a:lstStyle/>
          <a:p>
            <a:pPr algn="r"/>
            <a:r>
              <a:rPr lang="en-US" sz="600" dirty="0">
                <a:solidFill>
                  <a:srgbClr val="185298"/>
                </a:solidFill>
              </a:rPr>
              <a:t>©2015 General Dynamics. All rights reserved.</a:t>
            </a:r>
          </a:p>
        </p:txBody>
      </p:sp>
      <p:sp>
        <p:nvSpPr>
          <p:cNvPr id="5" name="TextBox 4"/>
          <p:cNvSpPr txBox="1"/>
          <p:nvPr/>
        </p:nvSpPr>
        <p:spPr>
          <a:xfrm>
            <a:off x="8791579" y="6575761"/>
            <a:ext cx="300082" cy="215444"/>
          </a:xfrm>
          <a:prstGeom prst="rect">
            <a:avLst/>
          </a:prstGeom>
          <a:noFill/>
        </p:spPr>
        <p:txBody>
          <a:bodyPr wrap="none" rtlCol="0">
            <a:spAutoFit/>
          </a:bodyPr>
          <a:lstStyle/>
          <a:p>
            <a:r>
              <a:rPr lang="en-US" sz="800" dirty="0">
                <a:solidFill>
                  <a:srgbClr val="185298"/>
                </a:solidFill>
              </a:rPr>
              <a:t>18</a:t>
            </a:r>
          </a:p>
        </p:txBody>
      </p:sp>
    </p:spTree>
    <p:extLst>
      <p:ext uri="{BB962C8B-B14F-4D97-AF65-F5344CB8AC3E}">
        <p14:creationId xmlns:p14="http://schemas.microsoft.com/office/powerpoint/2010/main" val="9144860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pPr eaLnBrk="1" hangingPunct="1"/>
            <a:r>
              <a:rPr lang="en-US" dirty="0"/>
              <a:t>7)	Termination Rights</a:t>
            </a:r>
            <a:endParaRPr lang="en-US" b="0" dirty="0"/>
          </a:p>
        </p:txBody>
      </p:sp>
      <p:sp>
        <p:nvSpPr>
          <p:cNvPr id="5123" name="Content Placeholder 2"/>
          <p:cNvSpPr>
            <a:spLocks noGrp="1"/>
          </p:cNvSpPr>
          <p:nvPr>
            <p:ph idx="1"/>
          </p:nvPr>
        </p:nvSpPr>
        <p:spPr>
          <a:xfrm>
            <a:off x="685804" y="914402"/>
            <a:ext cx="8077200" cy="4581527"/>
          </a:xfrm>
        </p:spPr>
        <p:txBody>
          <a:bodyPr>
            <a:normAutofit/>
          </a:bodyPr>
          <a:lstStyle/>
          <a:p>
            <a:pPr>
              <a:lnSpc>
                <a:spcPct val="120000"/>
              </a:lnSpc>
              <a:spcBef>
                <a:spcPts val="0"/>
              </a:spcBef>
            </a:pPr>
            <a:r>
              <a:rPr lang="en-US" sz="2000" dirty="0">
                <a:latin typeface="Arial" panose="020B0604020202020204" pitchFamily="34" charset="0"/>
                <a:cs typeface="Arial" panose="020B0604020202020204" pitchFamily="34" charset="0"/>
              </a:rPr>
              <a:t>Termination rights allow a party to terminate a contract under certain agreement circumstances.  Because termination ends the parties’ relationship entirely, a unilateral termination right creates significant negotiation leverage for the party holding the right.</a:t>
            </a:r>
          </a:p>
          <a:p>
            <a:pPr>
              <a:lnSpc>
                <a:spcPct val="120000"/>
              </a:lnSpc>
              <a:spcBef>
                <a:spcPts val="0"/>
              </a:spcBef>
            </a:pPr>
            <a:endParaRPr lang="en-US" sz="2600" dirty="0">
              <a:latin typeface="Arial" panose="020B0604020202020204" pitchFamily="34" charset="0"/>
              <a:cs typeface="Arial" panose="020B0604020202020204" pitchFamily="34" charset="0"/>
            </a:endParaRPr>
          </a:p>
        </p:txBody>
      </p:sp>
      <p:sp>
        <p:nvSpPr>
          <p:cNvPr id="2" name="Rectangle 1"/>
          <p:cNvSpPr/>
          <p:nvPr/>
        </p:nvSpPr>
        <p:spPr>
          <a:xfrm>
            <a:off x="6496257" y="6692384"/>
            <a:ext cx="1752403" cy="184666"/>
          </a:xfrm>
          <a:prstGeom prst="rect">
            <a:avLst/>
          </a:prstGeom>
        </p:spPr>
        <p:txBody>
          <a:bodyPr wrap="none">
            <a:spAutoFit/>
          </a:bodyPr>
          <a:lstStyle/>
          <a:p>
            <a:pPr algn="r"/>
            <a:r>
              <a:rPr lang="en-US" sz="600" dirty="0">
                <a:solidFill>
                  <a:srgbClr val="185298"/>
                </a:solidFill>
              </a:rPr>
              <a:t>©2015 General Dynamics. All rights reserved.</a:t>
            </a:r>
          </a:p>
        </p:txBody>
      </p:sp>
      <p:sp>
        <p:nvSpPr>
          <p:cNvPr id="5" name="TextBox 4"/>
          <p:cNvSpPr txBox="1"/>
          <p:nvPr/>
        </p:nvSpPr>
        <p:spPr>
          <a:xfrm>
            <a:off x="8791579" y="6575761"/>
            <a:ext cx="300082" cy="215444"/>
          </a:xfrm>
          <a:prstGeom prst="rect">
            <a:avLst/>
          </a:prstGeom>
          <a:noFill/>
        </p:spPr>
        <p:txBody>
          <a:bodyPr wrap="none" rtlCol="0">
            <a:spAutoFit/>
          </a:bodyPr>
          <a:lstStyle/>
          <a:p>
            <a:r>
              <a:rPr lang="en-US" sz="800" dirty="0">
                <a:solidFill>
                  <a:srgbClr val="185298"/>
                </a:solidFill>
              </a:rPr>
              <a:t>19</a:t>
            </a:r>
          </a:p>
        </p:txBody>
      </p:sp>
    </p:spTree>
    <p:extLst>
      <p:ext uri="{BB962C8B-B14F-4D97-AF65-F5344CB8AC3E}">
        <p14:creationId xmlns:p14="http://schemas.microsoft.com/office/powerpoint/2010/main" val="4005639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3" y="228602"/>
            <a:ext cx="8267700" cy="457200"/>
          </a:xfrm>
        </p:spPr>
        <p:txBody>
          <a:bodyPr/>
          <a:lstStyle/>
          <a:p>
            <a:r>
              <a:rPr lang="en-US" dirty="0"/>
              <a:t>Purpose	</a:t>
            </a:r>
          </a:p>
        </p:txBody>
      </p:sp>
      <p:sp>
        <p:nvSpPr>
          <p:cNvPr id="3" name="Content Placeholder 2"/>
          <p:cNvSpPr>
            <a:spLocks noGrp="1"/>
          </p:cNvSpPr>
          <p:nvPr>
            <p:ph idx="1"/>
          </p:nvPr>
        </p:nvSpPr>
        <p:spPr/>
        <p:txBody>
          <a:bodyPr/>
          <a:lstStyle/>
          <a:p>
            <a:r>
              <a:rPr lang="en-US" dirty="0"/>
              <a:t>Provide Contract Managers with a quick refresher on the key commercial items in order to help them identify the issues during the pursuit phase, create mitigation strategies, identify any potential “deal breakers,” and negotiate better terms. </a:t>
            </a:r>
          </a:p>
          <a:p>
            <a:endParaRPr lang="en-US" dirty="0"/>
          </a:p>
        </p:txBody>
      </p:sp>
      <p:sp>
        <p:nvSpPr>
          <p:cNvPr id="4" name="Footer Placeholder 3"/>
          <p:cNvSpPr>
            <a:spLocks noGrp="1"/>
          </p:cNvSpPr>
          <p:nvPr>
            <p:ph type="ftr" sz="quarter" idx="11"/>
          </p:nvPr>
        </p:nvSpPr>
        <p:spPr/>
        <p:txBody>
          <a:bodyPr/>
          <a:lstStyle/>
          <a:p>
            <a:r>
              <a:rPr lang="en-US"/>
              <a:t>©2015 General Dynamics. All rights reserved.</a:t>
            </a:r>
            <a:endParaRPr lang="en-US" dirty="0"/>
          </a:p>
        </p:txBody>
      </p:sp>
      <p:sp>
        <p:nvSpPr>
          <p:cNvPr id="5" name="Slide Number Placeholder 4"/>
          <p:cNvSpPr>
            <a:spLocks noGrp="1"/>
          </p:cNvSpPr>
          <p:nvPr>
            <p:ph type="sldNum" sz="quarter" idx="12"/>
          </p:nvPr>
        </p:nvSpPr>
        <p:spPr/>
        <p:txBody>
          <a:bodyPr/>
          <a:lstStyle/>
          <a:p>
            <a:fld id="{AF88E988-FB04-AB4E-BE5A-59F242AF7F7A}" type="slidenum">
              <a:rPr lang="en-US" smtClean="0"/>
              <a:pPr/>
              <a:t>2</a:t>
            </a:fld>
            <a:endParaRPr lang="en-US" dirty="0"/>
          </a:p>
        </p:txBody>
      </p:sp>
    </p:spTree>
    <p:extLst>
      <p:ext uri="{BB962C8B-B14F-4D97-AF65-F5344CB8AC3E}">
        <p14:creationId xmlns:p14="http://schemas.microsoft.com/office/powerpoint/2010/main" val="35408581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pPr eaLnBrk="1" hangingPunct="1"/>
            <a:r>
              <a:rPr lang="en-US" dirty="0"/>
              <a:t>7)	Termination with Cause</a:t>
            </a:r>
            <a:endParaRPr lang="en-US" b="0" dirty="0"/>
          </a:p>
        </p:txBody>
      </p:sp>
      <p:sp>
        <p:nvSpPr>
          <p:cNvPr id="5123" name="Content Placeholder 2"/>
          <p:cNvSpPr>
            <a:spLocks noGrp="1"/>
          </p:cNvSpPr>
          <p:nvPr>
            <p:ph idx="1"/>
          </p:nvPr>
        </p:nvSpPr>
        <p:spPr>
          <a:xfrm>
            <a:off x="685804" y="1076326"/>
            <a:ext cx="8077200" cy="4581527"/>
          </a:xfrm>
        </p:spPr>
        <p:txBody>
          <a:bodyPr>
            <a:noAutofit/>
          </a:bodyPr>
          <a:lstStyle/>
          <a:p>
            <a:pPr>
              <a:lnSpc>
                <a:spcPct val="120000"/>
              </a:lnSpc>
              <a:spcBef>
                <a:spcPts val="0"/>
              </a:spcBef>
            </a:pPr>
            <a:r>
              <a:rPr lang="en-US" dirty="0">
                <a:latin typeface="Arial" panose="020B0604020202020204" pitchFamily="34" charset="0"/>
                <a:cs typeface="Arial" panose="020B0604020202020204" pitchFamily="34" charset="0"/>
              </a:rPr>
              <a:t>Termination is considered with cause when it is triggered by specific events or circumstances that:</a:t>
            </a:r>
          </a:p>
          <a:p>
            <a:pPr lvl="1">
              <a:lnSpc>
                <a:spcPct val="120000"/>
              </a:lnSpc>
              <a:spcBef>
                <a:spcPts val="0"/>
              </a:spcBef>
            </a:pPr>
            <a:r>
              <a:rPr lang="en-US" sz="1600" dirty="0">
                <a:solidFill>
                  <a:schemeClr val="tx1"/>
                </a:solidFill>
                <a:latin typeface="Arial" panose="020B0604020202020204" pitchFamily="34" charset="0"/>
                <a:cs typeface="Arial" panose="020B0604020202020204" pitchFamily="34" charset="0"/>
              </a:rPr>
              <a:t>Harm the terminating party</a:t>
            </a:r>
          </a:p>
          <a:p>
            <a:pPr lvl="1">
              <a:lnSpc>
                <a:spcPct val="120000"/>
              </a:lnSpc>
              <a:spcBef>
                <a:spcPts val="0"/>
              </a:spcBef>
            </a:pPr>
            <a:r>
              <a:rPr lang="en-US" sz="1600" dirty="0">
                <a:solidFill>
                  <a:schemeClr val="tx1"/>
                </a:solidFill>
                <a:latin typeface="Arial" panose="020B0604020202020204" pitchFamily="34" charset="0"/>
                <a:cs typeface="Arial" panose="020B0604020202020204" pitchFamily="34" charset="0"/>
              </a:rPr>
              <a:t>Fundamentally alter the nature of the transaction.</a:t>
            </a:r>
          </a:p>
          <a:p>
            <a:pPr>
              <a:lnSpc>
                <a:spcPct val="120000"/>
              </a:lnSpc>
              <a:spcBef>
                <a:spcPts val="0"/>
              </a:spcBef>
            </a:pPr>
            <a:endParaRPr lang="en-US" dirty="0">
              <a:latin typeface="Arial" panose="020B0604020202020204" pitchFamily="34" charset="0"/>
              <a:cs typeface="Arial" panose="020B0604020202020204" pitchFamily="34" charset="0"/>
            </a:endParaRPr>
          </a:p>
          <a:p>
            <a:pPr>
              <a:lnSpc>
                <a:spcPct val="120000"/>
              </a:lnSpc>
              <a:spcBef>
                <a:spcPts val="0"/>
              </a:spcBef>
            </a:pPr>
            <a:r>
              <a:rPr lang="en-US" dirty="0">
                <a:latin typeface="Arial" panose="020B0604020202020204" pitchFamily="34" charset="0"/>
                <a:cs typeface="Arial" panose="020B0604020202020204" pitchFamily="34" charset="0"/>
              </a:rPr>
              <a:t>Most termination-with-cause provisions are mutual, reflecting the parties’ view that they each deserve the benefit of their bargain.  If circumstances caused by or relating to one party prevent another party from receiving its expected benefit or dramatically increase its potential liabilities, that party should be able to exit the transaction.  Because the non-terminating party generally controls or is responsible for the circumstances triggering termination, termination-with-cause provisions often permit a party to terminate the contract with minimal notice or liability to the other party (sometimes there is a “cure” period).</a:t>
            </a:r>
          </a:p>
          <a:p>
            <a:pPr>
              <a:lnSpc>
                <a:spcPct val="120000"/>
              </a:lnSpc>
              <a:spcBef>
                <a:spcPts val="0"/>
              </a:spcBef>
            </a:pPr>
            <a:endParaRPr lang="en-US" dirty="0">
              <a:latin typeface="Arial" panose="020B0604020202020204" pitchFamily="34" charset="0"/>
              <a:cs typeface="Arial" panose="020B0604020202020204" pitchFamily="34" charset="0"/>
            </a:endParaRPr>
          </a:p>
        </p:txBody>
      </p:sp>
      <p:sp>
        <p:nvSpPr>
          <p:cNvPr id="2" name="Rectangle 1"/>
          <p:cNvSpPr/>
          <p:nvPr/>
        </p:nvSpPr>
        <p:spPr>
          <a:xfrm>
            <a:off x="6477000" y="6673334"/>
            <a:ext cx="1752403" cy="184666"/>
          </a:xfrm>
          <a:prstGeom prst="rect">
            <a:avLst/>
          </a:prstGeom>
        </p:spPr>
        <p:txBody>
          <a:bodyPr wrap="none">
            <a:spAutoFit/>
          </a:bodyPr>
          <a:lstStyle/>
          <a:p>
            <a:pPr algn="r"/>
            <a:r>
              <a:rPr lang="en-US" sz="600" dirty="0">
                <a:solidFill>
                  <a:srgbClr val="185298"/>
                </a:solidFill>
              </a:rPr>
              <a:t>©2015 General Dynamics. All rights reserved.</a:t>
            </a:r>
          </a:p>
        </p:txBody>
      </p:sp>
      <p:sp>
        <p:nvSpPr>
          <p:cNvPr id="5" name="TextBox 4"/>
          <p:cNvSpPr txBox="1"/>
          <p:nvPr/>
        </p:nvSpPr>
        <p:spPr>
          <a:xfrm>
            <a:off x="8791579" y="6575761"/>
            <a:ext cx="300082" cy="215444"/>
          </a:xfrm>
          <a:prstGeom prst="rect">
            <a:avLst/>
          </a:prstGeom>
          <a:noFill/>
        </p:spPr>
        <p:txBody>
          <a:bodyPr wrap="none" rtlCol="0">
            <a:spAutoFit/>
          </a:bodyPr>
          <a:lstStyle/>
          <a:p>
            <a:r>
              <a:rPr lang="en-US" sz="800" dirty="0">
                <a:solidFill>
                  <a:srgbClr val="185298"/>
                </a:solidFill>
              </a:rPr>
              <a:t>20</a:t>
            </a:r>
          </a:p>
        </p:txBody>
      </p:sp>
    </p:spTree>
    <p:extLst>
      <p:ext uri="{BB962C8B-B14F-4D97-AF65-F5344CB8AC3E}">
        <p14:creationId xmlns:p14="http://schemas.microsoft.com/office/powerpoint/2010/main" val="13209324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pPr eaLnBrk="1" hangingPunct="1"/>
            <a:r>
              <a:rPr lang="en-US" dirty="0"/>
              <a:t>7)	Termination with Cause (cont.)</a:t>
            </a:r>
            <a:endParaRPr lang="en-US" b="0" dirty="0"/>
          </a:p>
        </p:txBody>
      </p:sp>
      <p:sp>
        <p:nvSpPr>
          <p:cNvPr id="5123" name="Content Placeholder 2"/>
          <p:cNvSpPr>
            <a:spLocks noGrp="1"/>
          </p:cNvSpPr>
          <p:nvPr>
            <p:ph idx="1"/>
          </p:nvPr>
        </p:nvSpPr>
        <p:spPr>
          <a:xfrm>
            <a:off x="685804" y="1057275"/>
            <a:ext cx="8077200" cy="3048000"/>
          </a:xfrm>
        </p:spPr>
        <p:txBody>
          <a:bodyPr>
            <a:noAutofit/>
          </a:bodyPr>
          <a:lstStyle/>
          <a:p>
            <a:pPr>
              <a:lnSpc>
                <a:spcPct val="120000"/>
              </a:lnSpc>
              <a:spcBef>
                <a:spcPts val="0"/>
              </a:spcBef>
            </a:pPr>
            <a:r>
              <a:rPr lang="en-US" dirty="0">
                <a:latin typeface="Arial" panose="020B0604020202020204" pitchFamily="34" charset="0"/>
                <a:cs typeface="Arial" panose="020B0604020202020204" pitchFamily="34" charset="0"/>
              </a:rPr>
              <a:t>Common examples of circumstances triggering a party’s right to terminate with cause include:</a:t>
            </a:r>
          </a:p>
          <a:p>
            <a:pPr lvl="1">
              <a:lnSpc>
                <a:spcPct val="120000"/>
              </a:lnSpc>
              <a:spcBef>
                <a:spcPts val="0"/>
              </a:spcBef>
            </a:pPr>
            <a:r>
              <a:rPr lang="en-US" sz="1600" dirty="0">
                <a:solidFill>
                  <a:schemeClr val="tx1"/>
                </a:solidFill>
                <a:latin typeface="Arial" panose="020B0604020202020204" pitchFamily="34" charset="0"/>
                <a:cs typeface="Arial" panose="020B0604020202020204" pitchFamily="34" charset="0"/>
              </a:rPr>
              <a:t>Uncured material breach by the non-terminating party.</a:t>
            </a:r>
          </a:p>
          <a:p>
            <a:pPr lvl="1">
              <a:lnSpc>
                <a:spcPct val="120000"/>
              </a:lnSpc>
              <a:spcBef>
                <a:spcPts val="0"/>
              </a:spcBef>
            </a:pPr>
            <a:r>
              <a:rPr lang="en-US" sz="1600" dirty="0">
                <a:solidFill>
                  <a:schemeClr val="tx1"/>
                </a:solidFill>
                <a:latin typeface="Arial" panose="020B0604020202020204" pitchFamily="34" charset="0"/>
                <a:cs typeface="Arial" panose="020B0604020202020204" pitchFamily="34" charset="0"/>
              </a:rPr>
              <a:t>Insolvency of the non-terminating party.</a:t>
            </a:r>
          </a:p>
          <a:p>
            <a:pPr>
              <a:lnSpc>
                <a:spcPct val="120000"/>
              </a:lnSpc>
              <a:spcBef>
                <a:spcPts val="0"/>
              </a:spcBef>
            </a:pPr>
            <a:endParaRPr lang="en-US" dirty="0">
              <a:latin typeface="Arial" panose="020B0604020202020204" pitchFamily="34" charset="0"/>
              <a:cs typeface="Arial" panose="020B0604020202020204" pitchFamily="34" charset="0"/>
            </a:endParaRPr>
          </a:p>
        </p:txBody>
      </p:sp>
      <p:sp>
        <p:nvSpPr>
          <p:cNvPr id="2" name="Rectangle 1"/>
          <p:cNvSpPr/>
          <p:nvPr/>
        </p:nvSpPr>
        <p:spPr>
          <a:xfrm>
            <a:off x="6400800" y="6676965"/>
            <a:ext cx="1752403" cy="184666"/>
          </a:xfrm>
          <a:prstGeom prst="rect">
            <a:avLst/>
          </a:prstGeom>
        </p:spPr>
        <p:txBody>
          <a:bodyPr wrap="none">
            <a:spAutoFit/>
          </a:bodyPr>
          <a:lstStyle/>
          <a:p>
            <a:pPr algn="r"/>
            <a:r>
              <a:rPr lang="en-US" sz="600" dirty="0">
                <a:solidFill>
                  <a:srgbClr val="185298"/>
                </a:solidFill>
              </a:rPr>
              <a:t>©2015 General Dynamics. All rights reserved.</a:t>
            </a:r>
          </a:p>
        </p:txBody>
      </p:sp>
      <p:sp>
        <p:nvSpPr>
          <p:cNvPr id="5" name="TextBox 4"/>
          <p:cNvSpPr txBox="1"/>
          <p:nvPr/>
        </p:nvSpPr>
        <p:spPr>
          <a:xfrm>
            <a:off x="8791579" y="6575761"/>
            <a:ext cx="300082" cy="215444"/>
          </a:xfrm>
          <a:prstGeom prst="rect">
            <a:avLst/>
          </a:prstGeom>
          <a:noFill/>
        </p:spPr>
        <p:txBody>
          <a:bodyPr wrap="none" rtlCol="0">
            <a:spAutoFit/>
          </a:bodyPr>
          <a:lstStyle/>
          <a:p>
            <a:r>
              <a:rPr lang="en-US" sz="800" dirty="0">
                <a:solidFill>
                  <a:srgbClr val="185298"/>
                </a:solidFill>
              </a:rPr>
              <a:t>21</a:t>
            </a:r>
          </a:p>
        </p:txBody>
      </p:sp>
    </p:spTree>
    <p:extLst>
      <p:ext uri="{BB962C8B-B14F-4D97-AF65-F5344CB8AC3E}">
        <p14:creationId xmlns:p14="http://schemas.microsoft.com/office/powerpoint/2010/main" val="26125432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pPr eaLnBrk="1" hangingPunct="1"/>
            <a:r>
              <a:rPr lang="en-US" dirty="0"/>
              <a:t>7)	Termination for Convenience</a:t>
            </a:r>
            <a:endParaRPr lang="en-US" b="0" dirty="0"/>
          </a:p>
        </p:txBody>
      </p:sp>
      <p:sp>
        <p:nvSpPr>
          <p:cNvPr id="5123" name="Content Placeholder 2"/>
          <p:cNvSpPr>
            <a:spLocks noGrp="1"/>
          </p:cNvSpPr>
          <p:nvPr>
            <p:ph idx="1"/>
          </p:nvPr>
        </p:nvSpPr>
        <p:spPr>
          <a:xfrm>
            <a:off x="685804" y="914402"/>
            <a:ext cx="8077200" cy="4581527"/>
          </a:xfrm>
        </p:spPr>
        <p:txBody>
          <a:bodyPr>
            <a:normAutofit fontScale="70000" lnSpcReduction="20000"/>
          </a:bodyPr>
          <a:lstStyle/>
          <a:p>
            <a:pPr>
              <a:lnSpc>
                <a:spcPct val="120000"/>
              </a:lnSpc>
              <a:spcBef>
                <a:spcPts val="0"/>
              </a:spcBef>
            </a:pPr>
            <a:r>
              <a:rPr lang="en-US" sz="2600" dirty="0">
                <a:latin typeface="Arial" panose="020B0604020202020204" pitchFamily="34" charset="0"/>
                <a:cs typeface="Arial" panose="020B0604020202020204" pitchFamily="34" charset="0"/>
              </a:rPr>
              <a:t>The right to terminate for convenience (also known as termination without cause) give a party the ability to terminate a contract at will.  Termination for convenience effectively creates an option to end the contractual relationship for any or no reason.</a:t>
            </a:r>
          </a:p>
          <a:p>
            <a:pPr>
              <a:lnSpc>
                <a:spcPct val="120000"/>
              </a:lnSpc>
              <a:spcBef>
                <a:spcPts val="0"/>
              </a:spcBef>
            </a:pPr>
            <a:endParaRPr lang="en-US" sz="2600" dirty="0">
              <a:latin typeface="Arial" panose="020B0604020202020204" pitchFamily="34" charset="0"/>
              <a:cs typeface="Arial" panose="020B0604020202020204" pitchFamily="34" charset="0"/>
            </a:endParaRPr>
          </a:p>
          <a:p>
            <a:pPr>
              <a:lnSpc>
                <a:spcPct val="120000"/>
              </a:lnSpc>
              <a:spcBef>
                <a:spcPts val="0"/>
              </a:spcBef>
            </a:pPr>
            <a:r>
              <a:rPr lang="en-US" sz="2600" dirty="0">
                <a:latin typeface="Arial" panose="020B0604020202020204" pitchFamily="34" charset="0"/>
                <a:cs typeface="Arial" panose="020B0604020202020204" pitchFamily="34" charset="0"/>
              </a:rPr>
              <a:t>This right is an aggressive risk-shifting tool and is generally used sparingly in commercial contracts.  The ability to terminate for convenience gives a party significant leverage over the other party.  Because the non-terminating party does not have the opportunity to put contingencies in place or properly prepare for termination, its business can suffer material disruption and harm.</a:t>
            </a:r>
          </a:p>
          <a:p>
            <a:pPr>
              <a:lnSpc>
                <a:spcPct val="120000"/>
              </a:lnSpc>
              <a:spcBef>
                <a:spcPts val="0"/>
              </a:spcBef>
            </a:pPr>
            <a:endParaRPr lang="en-US" sz="2600" dirty="0">
              <a:latin typeface="Arial" panose="020B0604020202020204" pitchFamily="34" charset="0"/>
              <a:cs typeface="Arial" panose="020B0604020202020204" pitchFamily="34" charset="0"/>
            </a:endParaRPr>
          </a:p>
          <a:p>
            <a:pPr>
              <a:lnSpc>
                <a:spcPct val="120000"/>
              </a:lnSpc>
              <a:spcBef>
                <a:spcPts val="0"/>
              </a:spcBef>
            </a:pPr>
            <a:r>
              <a:rPr lang="en-US" sz="2600" dirty="0">
                <a:latin typeface="Arial" panose="020B0604020202020204" pitchFamily="34" charset="0"/>
                <a:cs typeface="Arial" panose="020B0604020202020204" pitchFamily="34" charset="0"/>
              </a:rPr>
              <a:t>Parties with particularly strong bargaining power may succeed in obtaining the right to terminate for convenience, especially if they threaten to otherwise abandon a transaction.</a:t>
            </a:r>
            <a:endParaRPr lang="en-US" sz="2200" dirty="0">
              <a:latin typeface="Arial" panose="020B0604020202020204" pitchFamily="34" charset="0"/>
              <a:cs typeface="Arial" panose="020B0604020202020204" pitchFamily="34" charset="0"/>
            </a:endParaRPr>
          </a:p>
          <a:p>
            <a:pPr>
              <a:lnSpc>
                <a:spcPct val="120000"/>
              </a:lnSpc>
              <a:spcBef>
                <a:spcPts val="0"/>
              </a:spcBef>
            </a:pPr>
            <a:endParaRPr lang="en-US" sz="2600" dirty="0">
              <a:latin typeface="Arial" panose="020B0604020202020204" pitchFamily="34" charset="0"/>
              <a:cs typeface="Arial" panose="020B0604020202020204" pitchFamily="34" charset="0"/>
            </a:endParaRPr>
          </a:p>
          <a:p>
            <a:pPr marL="0" indent="0">
              <a:lnSpc>
                <a:spcPct val="120000"/>
              </a:lnSpc>
              <a:spcBef>
                <a:spcPts val="0"/>
              </a:spcBef>
              <a:buNone/>
            </a:pPr>
            <a:endParaRPr lang="en-US" sz="2600" dirty="0">
              <a:latin typeface="Arial" panose="020B0604020202020204" pitchFamily="34" charset="0"/>
              <a:cs typeface="Arial" panose="020B0604020202020204" pitchFamily="34" charset="0"/>
            </a:endParaRPr>
          </a:p>
        </p:txBody>
      </p:sp>
      <p:sp>
        <p:nvSpPr>
          <p:cNvPr id="2" name="Rectangle 1"/>
          <p:cNvSpPr/>
          <p:nvPr/>
        </p:nvSpPr>
        <p:spPr>
          <a:xfrm>
            <a:off x="6400800" y="6693068"/>
            <a:ext cx="1752403" cy="184666"/>
          </a:xfrm>
          <a:prstGeom prst="rect">
            <a:avLst/>
          </a:prstGeom>
        </p:spPr>
        <p:txBody>
          <a:bodyPr wrap="none">
            <a:spAutoFit/>
          </a:bodyPr>
          <a:lstStyle/>
          <a:p>
            <a:pPr algn="r"/>
            <a:r>
              <a:rPr lang="en-US" sz="600" dirty="0">
                <a:solidFill>
                  <a:srgbClr val="185298"/>
                </a:solidFill>
              </a:rPr>
              <a:t>©2015 General Dynamics. All rights reserved.</a:t>
            </a:r>
          </a:p>
        </p:txBody>
      </p:sp>
      <p:sp>
        <p:nvSpPr>
          <p:cNvPr id="5" name="TextBox 4"/>
          <p:cNvSpPr txBox="1"/>
          <p:nvPr/>
        </p:nvSpPr>
        <p:spPr>
          <a:xfrm>
            <a:off x="8791579" y="6575761"/>
            <a:ext cx="300082" cy="215444"/>
          </a:xfrm>
          <a:prstGeom prst="rect">
            <a:avLst/>
          </a:prstGeom>
          <a:noFill/>
        </p:spPr>
        <p:txBody>
          <a:bodyPr wrap="none" rtlCol="0">
            <a:spAutoFit/>
          </a:bodyPr>
          <a:lstStyle/>
          <a:p>
            <a:r>
              <a:rPr lang="en-US" sz="800" dirty="0">
                <a:solidFill>
                  <a:srgbClr val="185298"/>
                </a:solidFill>
              </a:rPr>
              <a:t>22</a:t>
            </a:r>
          </a:p>
        </p:txBody>
      </p:sp>
    </p:spTree>
    <p:extLst>
      <p:ext uri="{BB962C8B-B14F-4D97-AF65-F5344CB8AC3E}">
        <p14:creationId xmlns:p14="http://schemas.microsoft.com/office/powerpoint/2010/main" val="10432181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pPr eaLnBrk="1" hangingPunct="1"/>
            <a:r>
              <a:rPr lang="en-US" dirty="0"/>
              <a:t>7)	Termination for Convenience (cont.)</a:t>
            </a:r>
            <a:endParaRPr lang="en-US" b="0" dirty="0"/>
          </a:p>
        </p:txBody>
      </p:sp>
      <p:sp>
        <p:nvSpPr>
          <p:cNvPr id="5123" name="Content Placeholder 2"/>
          <p:cNvSpPr>
            <a:spLocks noGrp="1"/>
          </p:cNvSpPr>
          <p:nvPr>
            <p:ph idx="1"/>
          </p:nvPr>
        </p:nvSpPr>
        <p:spPr>
          <a:xfrm>
            <a:off x="685804" y="914402"/>
            <a:ext cx="8077200" cy="4581527"/>
          </a:xfrm>
        </p:spPr>
        <p:txBody>
          <a:bodyPr>
            <a:normAutofit/>
          </a:bodyPr>
          <a:lstStyle/>
          <a:p>
            <a:pPr>
              <a:lnSpc>
                <a:spcPct val="120000"/>
              </a:lnSpc>
              <a:spcBef>
                <a:spcPts val="0"/>
              </a:spcBef>
            </a:pPr>
            <a:r>
              <a:rPr lang="en-US" sz="2000" dirty="0">
                <a:latin typeface="Arial" panose="020B0604020202020204" pitchFamily="34" charset="0"/>
                <a:cs typeface="Arial" panose="020B0604020202020204" pitchFamily="34" charset="0"/>
              </a:rPr>
              <a:t>In contracts with a termination-for-convenience provision, the parties can limit their respective exposure by requiring the terminating party’s:</a:t>
            </a:r>
            <a:endParaRPr lang="en-US" sz="2600" dirty="0">
              <a:latin typeface="Arial" panose="020B0604020202020204" pitchFamily="34" charset="0"/>
              <a:cs typeface="Arial" panose="020B0604020202020204" pitchFamily="34" charset="0"/>
            </a:endParaRPr>
          </a:p>
          <a:p>
            <a:pPr lvl="1">
              <a:lnSpc>
                <a:spcPct val="120000"/>
              </a:lnSpc>
              <a:spcBef>
                <a:spcPts val="0"/>
              </a:spcBef>
            </a:pPr>
            <a:r>
              <a:rPr lang="en-US" sz="1800" dirty="0">
                <a:solidFill>
                  <a:schemeClr val="tx1"/>
                </a:solidFill>
                <a:latin typeface="Arial" panose="020B0604020202020204" pitchFamily="34" charset="0"/>
                <a:cs typeface="Arial" panose="020B0604020202020204" pitchFamily="34" charset="0"/>
              </a:rPr>
              <a:t>Prior written notice of termination to the non-terminating party.</a:t>
            </a:r>
          </a:p>
          <a:p>
            <a:pPr lvl="1">
              <a:lnSpc>
                <a:spcPct val="120000"/>
              </a:lnSpc>
              <a:spcBef>
                <a:spcPts val="0"/>
              </a:spcBef>
            </a:pPr>
            <a:r>
              <a:rPr lang="en-US" sz="1800" dirty="0">
                <a:solidFill>
                  <a:schemeClr val="tx1"/>
                </a:solidFill>
                <a:latin typeface="Arial" panose="020B0604020202020204" pitchFamily="34" charset="0"/>
                <a:cs typeface="Arial" panose="020B0604020202020204" pitchFamily="34" charset="0"/>
              </a:rPr>
              <a:t>Cooperation to ensure a smooth and orderly transition.</a:t>
            </a:r>
          </a:p>
          <a:p>
            <a:pPr lvl="1">
              <a:lnSpc>
                <a:spcPct val="120000"/>
              </a:lnSpc>
              <a:spcBef>
                <a:spcPts val="0"/>
              </a:spcBef>
            </a:pPr>
            <a:r>
              <a:rPr lang="en-US" sz="1800" dirty="0">
                <a:solidFill>
                  <a:schemeClr val="tx1"/>
                </a:solidFill>
                <a:latin typeface="Arial" panose="020B0604020202020204" pitchFamily="34" charset="0"/>
                <a:cs typeface="Arial" panose="020B0604020202020204" pitchFamily="34" charset="0"/>
              </a:rPr>
              <a:t>Payment of a termination fee as consideration for its right to terminate for convenience.</a:t>
            </a:r>
          </a:p>
          <a:p>
            <a:pPr lvl="1">
              <a:lnSpc>
                <a:spcPct val="120000"/>
              </a:lnSpc>
              <a:spcBef>
                <a:spcPts val="0"/>
              </a:spcBef>
            </a:pPr>
            <a:r>
              <a:rPr lang="en-US" sz="1800" dirty="0">
                <a:solidFill>
                  <a:schemeClr val="tx1"/>
                </a:solidFill>
                <a:latin typeface="Arial" panose="020B0604020202020204" pitchFamily="34" charset="0"/>
                <a:cs typeface="Arial" panose="020B0604020202020204" pitchFamily="34" charset="0"/>
              </a:rPr>
              <a:t>Payment of compensation for:</a:t>
            </a:r>
          </a:p>
          <a:p>
            <a:pPr lvl="2">
              <a:lnSpc>
                <a:spcPct val="120000"/>
              </a:lnSpc>
              <a:spcBef>
                <a:spcPts val="0"/>
              </a:spcBef>
            </a:pPr>
            <a:r>
              <a:rPr lang="en-US" sz="1600" dirty="0">
                <a:solidFill>
                  <a:schemeClr val="tx1"/>
                </a:solidFill>
                <a:latin typeface="Arial" panose="020B0604020202020204" pitchFamily="34" charset="0"/>
                <a:cs typeface="Arial" panose="020B0604020202020204" pitchFamily="34" charset="0"/>
              </a:rPr>
              <a:t>All work done before termination; and</a:t>
            </a:r>
          </a:p>
          <a:p>
            <a:pPr lvl="2">
              <a:lnSpc>
                <a:spcPct val="120000"/>
              </a:lnSpc>
              <a:spcBef>
                <a:spcPts val="0"/>
              </a:spcBef>
            </a:pPr>
            <a:r>
              <a:rPr lang="en-US" sz="1600" dirty="0">
                <a:solidFill>
                  <a:schemeClr val="tx1"/>
                </a:solidFill>
                <a:latin typeface="Arial" panose="020B0604020202020204" pitchFamily="34" charset="0"/>
                <a:cs typeface="Arial" panose="020B0604020202020204" pitchFamily="34" charset="0"/>
              </a:rPr>
              <a:t>Any reasonable termination and transition-related expenses. </a:t>
            </a:r>
          </a:p>
          <a:p>
            <a:pPr>
              <a:lnSpc>
                <a:spcPct val="120000"/>
              </a:lnSpc>
              <a:spcBef>
                <a:spcPts val="0"/>
              </a:spcBef>
            </a:pPr>
            <a:endParaRPr lang="en-US" sz="2400" dirty="0">
              <a:latin typeface="Arial" panose="020B0604020202020204" pitchFamily="34" charset="0"/>
              <a:cs typeface="Arial" panose="020B0604020202020204" pitchFamily="34" charset="0"/>
            </a:endParaRPr>
          </a:p>
          <a:p>
            <a:pPr marL="0" indent="0">
              <a:lnSpc>
                <a:spcPct val="120000"/>
              </a:lnSpc>
              <a:spcBef>
                <a:spcPts val="0"/>
              </a:spcBef>
              <a:buNone/>
            </a:pPr>
            <a:endParaRPr lang="en-US" sz="2600" dirty="0">
              <a:latin typeface="Arial" panose="020B0604020202020204" pitchFamily="34" charset="0"/>
              <a:cs typeface="Arial" panose="020B0604020202020204" pitchFamily="34" charset="0"/>
            </a:endParaRPr>
          </a:p>
        </p:txBody>
      </p:sp>
      <p:sp>
        <p:nvSpPr>
          <p:cNvPr id="2" name="Rectangle 1"/>
          <p:cNvSpPr/>
          <p:nvPr/>
        </p:nvSpPr>
        <p:spPr>
          <a:xfrm>
            <a:off x="6553200" y="6673334"/>
            <a:ext cx="1752403" cy="184666"/>
          </a:xfrm>
          <a:prstGeom prst="rect">
            <a:avLst/>
          </a:prstGeom>
        </p:spPr>
        <p:txBody>
          <a:bodyPr wrap="none">
            <a:spAutoFit/>
          </a:bodyPr>
          <a:lstStyle/>
          <a:p>
            <a:pPr algn="r"/>
            <a:r>
              <a:rPr lang="en-US" sz="600" dirty="0">
                <a:solidFill>
                  <a:srgbClr val="185298"/>
                </a:solidFill>
              </a:rPr>
              <a:t>©2015 General Dynamics. All rights reserved.</a:t>
            </a:r>
          </a:p>
        </p:txBody>
      </p:sp>
      <p:sp>
        <p:nvSpPr>
          <p:cNvPr id="5" name="TextBox 4"/>
          <p:cNvSpPr txBox="1"/>
          <p:nvPr/>
        </p:nvSpPr>
        <p:spPr>
          <a:xfrm>
            <a:off x="8791579" y="6575761"/>
            <a:ext cx="300082" cy="215444"/>
          </a:xfrm>
          <a:prstGeom prst="rect">
            <a:avLst/>
          </a:prstGeom>
          <a:noFill/>
        </p:spPr>
        <p:txBody>
          <a:bodyPr wrap="none" rtlCol="0">
            <a:spAutoFit/>
          </a:bodyPr>
          <a:lstStyle/>
          <a:p>
            <a:r>
              <a:rPr lang="en-US" sz="800" dirty="0">
                <a:solidFill>
                  <a:srgbClr val="185298"/>
                </a:solidFill>
              </a:rPr>
              <a:t>23</a:t>
            </a:r>
          </a:p>
        </p:txBody>
      </p:sp>
    </p:spTree>
    <p:extLst>
      <p:ext uri="{BB962C8B-B14F-4D97-AF65-F5344CB8AC3E}">
        <p14:creationId xmlns:p14="http://schemas.microsoft.com/office/powerpoint/2010/main" val="4699347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r>
              <a:rPr lang="en-US" sz="2700" dirty="0"/>
              <a:t>8)</a:t>
            </a:r>
            <a:r>
              <a:rPr lang="en-US" sz="3600" dirty="0"/>
              <a:t>	</a:t>
            </a:r>
            <a:r>
              <a:rPr lang="en-US" sz="2700" dirty="0"/>
              <a:t>Performance Bonds, Financial Instruments, </a:t>
            </a:r>
            <a:br>
              <a:rPr lang="en-US" sz="2700" dirty="0"/>
            </a:br>
            <a:r>
              <a:rPr lang="en-US" sz="2700" dirty="0"/>
              <a:t>	and Parental Guarantees</a:t>
            </a:r>
            <a:endParaRPr lang="en-US" sz="2000" b="0" dirty="0"/>
          </a:p>
        </p:txBody>
      </p:sp>
      <p:sp>
        <p:nvSpPr>
          <p:cNvPr id="5123" name="Content Placeholder 2"/>
          <p:cNvSpPr>
            <a:spLocks noGrp="1"/>
          </p:cNvSpPr>
          <p:nvPr>
            <p:ph idx="1"/>
          </p:nvPr>
        </p:nvSpPr>
        <p:spPr>
          <a:xfrm>
            <a:off x="685804" y="1504952"/>
            <a:ext cx="8077200" cy="2162175"/>
          </a:xfrm>
        </p:spPr>
        <p:txBody>
          <a:bodyPr>
            <a:normAutofit/>
          </a:bodyPr>
          <a:lstStyle/>
          <a:p>
            <a:pPr marL="0" indent="0">
              <a:buNone/>
            </a:pPr>
            <a:r>
              <a:rPr lang="en-US" sz="2000" dirty="0"/>
              <a:t>Bid Bonds</a:t>
            </a:r>
          </a:p>
          <a:p>
            <a:r>
              <a:rPr lang="en-US" dirty="0"/>
              <a:t>Purpose:  assure that the bid has been submitted in good faith and that the contractor will enter into the contract at the price bid and provide the required performance and payment bonds.  Very common in international work.</a:t>
            </a:r>
          </a:p>
          <a:p>
            <a:pPr marL="0" indent="0">
              <a:lnSpc>
                <a:spcPct val="120000"/>
              </a:lnSpc>
              <a:spcBef>
                <a:spcPts val="0"/>
              </a:spcBef>
              <a:buNone/>
            </a:pPr>
            <a:endParaRPr lang="en-US" sz="4000" dirty="0">
              <a:latin typeface="Arial" panose="020B0604020202020204" pitchFamily="34" charset="0"/>
              <a:cs typeface="Arial" panose="020B0604020202020204" pitchFamily="34" charset="0"/>
            </a:endParaRPr>
          </a:p>
          <a:p>
            <a:pPr marL="0" indent="0">
              <a:lnSpc>
                <a:spcPct val="120000"/>
              </a:lnSpc>
              <a:spcBef>
                <a:spcPts val="0"/>
              </a:spcBef>
              <a:buNone/>
            </a:pPr>
            <a:endParaRPr lang="en-US" sz="4000" dirty="0">
              <a:latin typeface="Arial" panose="020B0604020202020204" pitchFamily="34" charset="0"/>
              <a:cs typeface="Arial" panose="020B0604020202020204" pitchFamily="34" charset="0"/>
            </a:endParaRPr>
          </a:p>
        </p:txBody>
      </p:sp>
      <p:sp>
        <p:nvSpPr>
          <p:cNvPr id="2" name="Rectangle 1"/>
          <p:cNvSpPr/>
          <p:nvPr/>
        </p:nvSpPr>
        <p:spPr>
          <a:xfrm>
            <a:off x="6400800" y="6673334"/>
            <a:ext cx="1752403" cy="184666"/>
          </a:xfrm>
          <a:prstGeom prst="rect">
            <a:avLst/>
          </a:prstGeom>
        </p:spPr>
        <p:txBody>
          <a:bodyPr wrap="none">
            <a:spAutoFit/>
          </a:bodyPr>
          <a:lstStyle/>
          <a:p>
            <a:pPr algn="r"/>
            <a:r>
              <a:rPr lang="en-US" sz="600" dirty="0">
                <a:solidFill>
                  <a:srgbClr val="185298"/>
                </a:solidFill>
              </a:rPr>
              <a:t>©2015 General Dynamics. All rights reserved.</a:t>
            </a:r>
          </a:p>
        </p:txBody>
      </p:sp>
      <p:sp>
        <p:nvSpPr>
          <p:cNvPr id="5" name="TextBox 4"/>
          <p:cNvSpPr txBox="1"/>
          <p:nvPr/>
        </p:nvSpPr>
        <p:spPr>
          <a:xfrm>
            <a:off x="8791579" y="6575761"/>
            <a:ext cx="300082" cy="215444"/>
          </a:xfrm>
          <a:prstGeom prst="rect">
            <a:avLst/>
          </a:prstGeom>
          <a:noFill/>
        </p:spPr>
        <p:txBody>
          <a:bodyPr wrap="none" rtlCol="0">
            <a:spAutoFit/>
          </a:bodyPr>
          <a:lstStyle/>
          <a:p>
            <a:r>
              <a:rPr lang="en-US" sz="800" dirty="0">
                <a:solidFill>
                  <a:srgbClr val="185298"/>
                </a:solidFill>
              </a:rPr>
              <a:t>24</a:t>
            </a:r>
          </a:p>
        </p:txBody>
      </p:sp>
    </p:spTree>
    <p:extLst>
      <p:ext uri="{BB962C8B-B14F-4D97-AF65-F5344CB8AC3E}">
        <p14:creationId xmlns:p14="http://schemas.microsoft.com/office/powerpoint/2010/main" val="31201544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561977" y="223839"/>
            <a:ext cx="8686800" cy="461963"/>
          </a:xfrm>
        </p:spPr>
        <p:txBody>
          <a:bodyPr>
            <a:noAutofit/>
          </a:bodyPr>
          <a:lstStyle/>
          <a:p>
            <a:r>
              <a:rPr lang="en-US" dirty="0"/>
              <a:t>8)	Performance Bonds, Financial Instruments, </a:t>
            </a:r>
            <a:br>
              <a:rPr lang="en-US" dirty="0"/>
            </a:br>
            <a:r>
              <a:rPr lang="en-US" dirty="0"/>
              <a:t>	and Parental Guarantees (cont.)</a:t>
            </a:r>
            <a:endParaRPr lang="en-US" b="0" dirty="0"/>
          </a:p>
        </p:txBody>
      </p:sp>
      <p:sp>
        <p:nvSpPr>
          <p:cNvPr id="5123" name="Content Placeholder 2"/>
          <p:cNvSpPr>
            <a:spLocks noGrp="1"/>
          </p:cNvSpPr>
          <p:nvPr>
            <p:ph idx="1"/>
          </p:nvPr>
        </p:nvSpPr>
        <p:spPr>
          <a:xfrm>
            <a:off x="685804" y="1409700"/>
            <a:ext cx="8077200" cy="4581527"/>
          </a:xfrm>
        </p:spPr>
        <p:txBody>
          <a:bodyPr>
            <a:normAutofit fontScale="47500" lnSpcReduction="20000"/>
          </a:bodyPr>
          <a:lstStyle/>
          <a:p>
            <a:pPr marL="0" indent="0">
              <a:buNone/>
            </a:pPr>
            <a:r>
              <a:rPr lang="en-US" sz="4200" dirty="0"/>
              <a:t>Performance Bonds</a:t>
            </a:r>
          </a:p>
          <a:p>
            <a:r>
              <a:rPr lang="en-US" sz="3700" dirty="0"/>
              <a:t>Purpose:   are designed to guarantee the proper and timely completion of the Supplier’s duties under the Agreement.  The wording of such a bond is very important as it will specify the conditions under which the bond may be forfeit.  Non-performance has to be established before the bond can be called.</a:t>
            </a:r>
          </a:p>
          <a:p>
            <a:r>
              <a:rPr lang="en-US" sz="3700" dirty="0"/>
              <a:t>How do they work:  The Seller must put up a performance bond, either through an issuing bank or insurance firm, to provide a foreign buyer the protection necessary to secure a project. The amount of coverage is generally a percentage of the contract, depending on a variety of factors, including risk and industry standards.  Typical coverage might range from five to 25 percent of the contract.  Performance bonds are often required by buyers to award international contracts, particularly when buyers and sellers do not have established relationships.  The agreement protects buyers against economic damages and gives them assurance that they will be compensated when sellers fail to deliver as promised.</a:t>
            </a:r>
          </a:p>
          <a:p>
            <a:endParaRPr lang="en-US" sz="2600" dirty="0">
              <a:latin typeface="Arial" panose="020B0604020202020204" pitchFamily="34" charset="0"/>
              <a:cs typeface="Arial" panose="020B0604020202020204" pitchFamily="34" charset="0"/>
            </a:endParaRPr>
          </a:p>
          <a:p>
            <a:pPr>
              <a:lnSpc>
                <a:spcPct val="120000"/>
              </a:lnSpc>
              <a:spcBef>
                <a:spcPts val="0"/>
              </a:spcBef>
            </a:pPr>
            <a:endParaRPr lang="en-US" sz="2600" dirty="0">
              <a:latin typeface="Arial" panose="020B0604020202020204" pitchFamily="34" charset="0"/>
              <a:cs typeface="Arial" panose="020B0604020202020204" pitchFamily="34" charset="0"/>
            </a:endParaRPr>
          </a:p>
          <a:p>
            <a:pPr marL="0" indent="0">
              <a:lnSpc>
                <a:spcPct val="120000"/>
              </a:lnSpc>
              <a:spcBef>
                <a:spcPts val="0"/>
              </a:spcBef>
              <a:buNone/>
            </a:pPr>
            <a:endParaRPr lang="en-US" sz="2600" dirty="0">
              <a:latin typeface="Arial" panose="020B0604020202020204" pitchFamily="34" charset="0"/>
              <a:cs typeface="Arial" panose="020B0604020202020204" pitchFamily="34" charset="0"/>
            </a:endParaRPr>
          </a:p>
        </p:txBody>
      </p:sp>
      <p:sp>
        <p:nvSpPr>
          <p:cNvPr id="2" name="Rectangle 1"/>
          <p:cNvSpPr/>
          <p:nvPr/>
        </p:nvSpPr>
        <p:spPr>
          <a:xfrm>
            <a:off x="6248400" y="6676965"/>
            <a:ext cx="1752403" cy="184666"/>
          </a:xfrm>
          <a:prstGeom prst="rect">
            <a:avLst/>
          </a:prstGeom>
        </p:spPr>
        <p:txBody>
          <a:bodyPr wrap="none">
            <a:spAutoFit/>
          </a:bodyPr>
          <a:lstStyle/>
          <a:p>
            <a:pPr algn="r"/>
            <a:r>
              <a:rPr lang="en-US" sz="600" dirty="0">
                <a:solidFill>
                  <a:srgbClr val="185298"/>
                </a:solidFill>
              </a:rPr>
              <a:t>©2015 General Dynamics. All rights reserved.</a:t>
            </a:r>
          </a:p>
        </p:txBody>
      </p:sp>
      <p:sp>
        <p:nvSpPr>
          <p:cNvPr id="5" name="TextBox 4"/>
          <p:cNvSpPr txBox="1"/>
          <p:nvPr/>
        </p:nvSpPr>
        <p:spPr>
          <a:xfrm>
            <a:off x="8791579" y="6575761"/>
            <a:ext cx="300082" cy="215444"/>
          </a:xfrm>
          <a:prstGeom prst="rect">
            <a:avLst/>
          </a:prstGeom>
          <a:noFill/>
        </p:spPr>
        <p:txBody>
          <a:bodyPr wrap="none" rtlCol="0">
            <a:spAutoFit/>
          </a:bodyPr>
          <a:lstStyle/>
          <a:p>
            <a:r>
              <a:rPr lang="en-US" sz="800" dirty="0">
                <a:solidFill>
                  <a:srgbClr val="185298"/>
                </a:solidFill>
              </a:rPr>
              <a:t>25</a:t>
            </a:r>
          </a:p>
        </p:txBody>
      </p:sp>
    </p:spTree>
    <p:extLst>
      <p:ext uri="{BB962C8B-B14F-4D97-AF65-F5344CB8AC3E}">
        <p14:creationId xmlns:p14="http://schemas.microsoft.com/office/powerpoint/2010/main" val="3556262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Autofit/>
          </a:bodyPr>
          <a:lstStyle/>
          <a:p>
            <a:r>
              <a:rPr lang="en-US" dirty="0"/>
              <a:t>8)	Performance Bonds, Financial Instruments, </a:t>
            </a:r>
            <a:br>
              <a:rPr lang="en-US" dirty="0"/>
            </a:br>
            <a:r>
              <a:rPr lang="en-US" dirty="0"/>
              <a:t>	and Parental Guarantees (cont.)</a:t>
            </a:r>
            <a:endParaRPr lang="en-US" b="0" dirty="0"/>
          </a:p>
        </p:txBody>
      </p:sp>
      <p:sp>
        <p:nvSpPr>
          <p:cNvPr id="5123" name="Content Placeholder 2"/>
          <p:cNvSpPr>
            <a:spLocks noGrp="1"/>
          </p:cNvSpPr>
          <p:nvPr>
            <p:ph idx="1"/>
          </p:nvPr>
        </p:nvSpPr>
        <p:spPr>
          <a:xfrm>
            <a:off x="685804" y="1419226"/>
            <a:ext cx="8077200" cy="4362451"/>
          </a:xfrm>
        </p:spPr>
        <p:txBody>
          <a:bodyPr>
            <a:normAutofit/>
          </a:bodyPr>
          <a:lstStyle/>
          <a:p>
            <a:pPr marL="0" indent="0">
              <a:buNone/>
            </a:pPr>
            <a:r>
              <a:rPr lang="en-US" sz="2000" dirty="0"/>
              <a:t>Performance Bonds (cont.) </a:t>
            </a:r>
          </a:p>
          <a:p>
            <a:pPr indent="0">
              <a:lnSpc>
                <a:spcPct val="100000"/>
              </a:lnSpc>
              <a:spcAft>
                <a:spcPts val="600"/>
              </a:spcAft>
            </a:pPr>
            <a:r>
              <a:rPr lang="en-US" dirty="0"/>
              <a:t>The bank or insurer will charge a price for issuance of the bond, depending on the terms of the deal and their perception of risk involved in guaranteeing the exporter’s performance.  The institution issuing the bond on the Seller’s may require all or some percentage of the bond to be collateralized by cash or other assets.</a:t>
            </a:r>
          </a:p>
          <a:p>
            <a:pPr indent="0">
              <a:lnSpc>
                <a:spcPct val="100000"/>
              </a:lnSpc>
              <a:spcAft>
                <a:spcPts val="600"/>
              </a:spcAft>
            </a:pPr>
            <a:r>
              <a:rPr lang="en-US" dirty="0"/>
              <a:t>If the Seller does not fulfill the agreed upon terms and conditions of the contract, the buyer may call the bond for financial compensation.  If the exporter abides by the agreement, the bond is retired.</a:t>
            </a:r>
            <a:endParaRPr lang="en-US" sz="700" dirty="0"/>
          </a:p>
        </p:txBody>
      </p:sp>
      <p:sp>
        <p:nvSpPr>
          <p:cNvPr id="2" name="Rectangle 1"/>
          <p:cNvSpPr/>
          <p:nvPr/>
        </p:nvSpPr>
        <p:spPr>
          <a:xfrm>
            <a:off x="6324600" y="6682859"/>
            <a:ext cx="1752403" cy="184666"/>
          </a:xfrm>
          <a:prstGeom prst="rect">
            <a:avLst/>
          </a:prstGeom>
        </p:spPr>
        <p:txBody>
          <a:bodyPr wrap="none">
            <a:spAutoFit/>
          </a:bodyPr>
          <a:lstStyle/>
          <a:p>
            <a:pPr algn="r"/>
            <a:r>
              <a:rPr lang="en-US" sz="600" dirty="0">
                <a:solidFill>
                  <a:srgbClr val="185298"/>
                </a:solidFill>
              </a:rPr>
              <a:t>©2015 General Dynamics. All rights reserved.</a:t>
            </a:r>
          </a:p>
        </p:txBody>
      </p:sp>
      <p:sp>
        <p:nvSpPr>
          <p:cNvPr id="5" name="TextBox 4"/>
          <p:cNvSpPr txBox="1"/>
          <p:nvPr/>
        </p:nvSpPr>
        <p:spPr>
          <a:xfrm>
            <a:off x="8791579" y="6575761"/>
            <a:ext cx="300082" cy="215444"/>
          </a:xfrm>
          <a:prstGeom prst="rect">
            <a:avLst/>
          </a:prstGeom>
          <a:noFill/>
        </p:spPr>
        <p:txBody>
          <a:bodyPr wrap="none" rtlCol="0">
            <a:spAutoFit/>
          </a:bodyPr>
          <a:lstStyle/>
          <a:p>
            <a:r>
              <a:rPr lang="en-US" sz="800" dirty="0">
                <a:solidFill>
                  <a:srgbClr val="185298"/>
                </a:solidFill>
              </a:rPr>
              <a:t>26</a:t>
            </a:r>
          </a:p>
        </p:txBody>
      </p:sp>
    </p:spTree>
    <p:extLst>
      <p:ext uri="{BB962C8B-B14F-4D97-AF65-F5344CB8AC3E}">
        <p14:creationId xmlns:p14="http://schemas.microsoft.com/office/powerpoint/2010/main" val="40184369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Autofit/>
          </a:bodyPr>
          <a:lstStyle/>
          <a:p>
            <a:r>
              <a:rPr lang="en-US" dirty="0"/>
              <a:t>8)	Performance Bonds, Financial Instruments, </a:t>
            </a:r>
            <a:br>
              <a:rPr lang="en-US" dirty="0"/>
            </a:br>
            <a:r>
              <a:rPr lang="en-US" dirty="0"/>
              <a:t>	and Parental Guarantees (cont.)</a:t>
            </a:r>
            <a:endParaRPr lang="en-US" b="0" dirty="0"/>
          </a:p>
        </p:txBody>
      </p:sp>
      <p:sp>
        <p:nvSpPr>
          <p:cNvPr id="5123" name="Content Placeholder 2"/>
          <p:cNvSpPr>
            <a:spLocks noGrp="1"/>
          </p:cNvSpPr>
          <p:nvPr>
            <p:ph idx="1"/>
          </p:nvPr>
        </p:nvSpPr>
        <p:spPr>
          <a:xfrm>
            <a:off x="685804" y="1381125"/>
            <a:ext cx="8077200" cy="3962400"/>
          </a:xfrm>
        </p:spPr>
        <p:txBody>
          <a:bodyPr>
            <a:normAutofit/>
          </a:bodyPr>
          <a:lstStyle/>
          <a:p>
            <a:pPr marL="0" indent="0">
              <a:buNone/>
            </a:pPr>
            <a:r>
              <a:rPr lang="en-US" sz="2000" dirty="0"/>
              <a:t>“On-Demand” Bonds</a:t>
            </a:r>
          </a:p>
          <a:p>
            <a:r>
              <a:rPr lang="en-US" dirty="0"/>
              <a:t>In recent years there has been increasing use of "On-Demand" Bonds under which a bank or other surety guarantees to make payment when so requested, without any necessity to prove lack of performance.  As the name implies an "On-Demand" Bond is given (normally by a bank) to a Client in a form which allows the Client to call the bond, and thus receive payment to the full value of the bond, whenever he (the Client) believes there to be lack of performance by the Seller.  The bank is obliged to honor the Bond as it is payable "On-Demand" and there is no redress.</a:t>
            </a:r>
          </a:p>
          <a:p>
            <a:r>
              <a:rPr lang="en-US" dirty="0"/>
              <a:t>Avoid “on demand” bonds – these are often disguised as a performance bond.</a:t>
            </a:r>
            <a:endParaRPr lang="en-US" sz="5400" dirty="0">
              <a:latin typeface="Arial" panose="020B0604020202020204" pitchFamily="34" charset="0"/>
              <a:cs typeface="Arial" panose="020B0604020202020204" pitchFamily="34" charset="0"/>
            </a:endParaRPr>
          </a:p>
        </p:txBody>
      </p:sp>
      <p:sp>
        <p:nvSpPr>
          <p:cNvPr id="2" name="Rectangle 1"/>
          <p:cNvSpPr/>
          <p:nvPr/>
        </p:nvSpPr>
        <p:spPr>
          <a:xfrm>
            <a:off x="6324600" y="6692384"/>
            <a:ext cx="1752403" cy="184666"/>
          </a:xfrm>
          <a:prstGeom prst="rect">
            <a:avLst/>
          </a:prstGeom>
        </p:spPr>
        <p:txBody>
          <a:bodyPr wrap="none">
            <a:spAutoFit/>
          </a:bodyPr>
          <a:lstStyle/>
          <a:p>
            <a:pPr algn="r"/>
            <a:r>
              <a:rPr lang="en-US" sz="600" dirty="0">
                <a:solidFill>
                  <a:srgbClr val="185298"/>
                </a:solidFill>
              </a:rPr>
              <a:t>©2015 General Dynamics. All rights reserved.</a:t>
            </a:r>
          </a:p>
        </p:txBody>
      </p:sp>
      <p:sp>
        <p:nvSpPr>
          <p:cNvPr id="5" name="TextBox 4"/>
          <p:cNvSpPr txBox="1"/>
          <p:nvPr/>
        </p:nvSpPr>
        <p:spPr>
          <a:xfrm>
            <a:off x="8791579" y="6575761"/>
            <a:ext cx="300082" cy="215444"/>
          </a:xfrm>
          <a:prstGeom prst="rect">
            <a:avLst/>
          </a:prstGeom>
          <a:noFill/>
        </p:spPr>
        <p:txBody>
          <a:bodyPr wrap="none" rtlCol="0">
            <a:spAutoFit/>
          </a:bodyPr>
          <a:lstStyle/>
          <a:p>
            <a:r>
              <a:rPr lang="en-US" sz="800" dirty="0">
                <a:solidFill>
                  <a:srgbClr val="185298"/>
                </a:solidFill>
              </a:rPr>
              <a:t>27</a:t>
            </a:r>
          </a:p>
        </p:txBody>
      </p:sp>
    </p:spTree>
    <p:extLst>
      <p:ext uri="{BB962C8B-B14F-4D97-AF65-F5344CB8AC3E}">
        <p14:creationId xmlns:p14="http://schemas.microsoft.com/office/powerpoint/2010/main" val="9764993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Autofit/>
          </a:bodyPr>
          <a:lstStyle/>
          <a:p>
            <a:r>
              <a:rPr lang="en-US" dirty="0"/>
              <a:t>8)	Performance Bonds, Financial Instruments, </a:t>
            </a:r>
            <a:br>
              <a:rPr lang="en-US" dirty="0"/>
            </a:br>
            <a:r>
              <a:rPr lang="en-US" dirty="0"/>
              <a:t>	and Parental Guarantees (cont.)</a:t>
            </a:r>
            <a:endParaRPr lang="en-US" b="0" dirty="0"/>
          </a:p>
        </p:txBody>
      </p:sp>
      <p:sp>
        <p:nvSpPr>
          <p:cNvPr id="5123" name="Content Placeholder 2"/>
          <p:cNvSpPr>
            <a:spLocks noGrp="1"/>
          </p:cNvSpPr>
          <p:nvPr>
            <p:ph idx="1"/>
          </p:nvPr>
        </p:nvSpPr>
        <p:spPr>
          <a:xfrm>
            <a:off x="685804" y="1181097"/>
            <a:ext cx="8077200" cy="4648203"/>
          </a:xfrm>
        </p:spPr>
        <p:txBody>
          <a:bodyPr>
            <a:noAutofit/>
          </a:bodyPr>
          <a:lstStyle/>
          <a:p>
            <a:pPr marL="0" indent="0">
              <a:buNone/>
            </a:pPr>
            <a:r>
              <a:rPr lang="en-US" sz="2000" dirty="0"/>
              <a:t>Letters of Credit</a:t>
            </a:r>
          </a:p>
          <a:p>
            <a:r>
              <a:rPr lang="en-US" dirty="0"/>
              <a:t>Defined as a definite undertaking . . . by an issuer [bank] to a beneficiary at the request or for the account of an applicant … to honor a documentary presentation by payment or delivery of an item of value.</a:t>
            </a:r>
          </a:p>
          <a:p>
            <a:r>
              <a:rPr lang="en-US" dirty="0"/>
              <a:t>Many LOCs are governed under international banking and commerce agreements, including the Uniform Customs and Practice for Documentary Credit (UPC), International Standby Practices (ISP),</a:t>
            </a:r>
            <a:r>
              <a:rPr lang="en-US" b="1" baseline="30000" dirty="0"/>
              <a:t>47</a:t>
            </a:r>
            <a:r>
              <a:rPr lang="en-US" dirty="0"/>
              <a:t> or The United Nations Commission on International Trade Law (UNCITRAL) Convention of Independent Guarantees and Standby Letters of Credit.</a:t>
            </a:r>
          </a:p>
          <a:p>
            <a:r>
              <a:rPr lang="en-US" dirty="0"/>
              <a:t>LOCs are not negotiable instruments, because they are not usually unconditional or payable on demand, but instead are dependent on presentment of a separate draft or demand.  Under the principle of “independence,” LOCs are deemed independent from the underlying transactions they may secure, and are unaffected by underlying disputes. Accordingly, the issuer has no duty to investigate default.</a:t>
            </a:r>
          </a:p>
        </p:txBody>
      </p:sp>
      <p:sp>
        <p:nvSpPr>
          <p:cNvPr id="2" name="Rectangle 1"/>
          <p:cNvSpPr/>
          <p:nvPr/>
        </p:nvSpPr>
        <p:spPr>
          <a:xfrm>
            <a:off x="6248400" y="6711434"/>
            <a:ext cx="1752403" cy="184666"/>
          </a:xfrm>
          <a:prstGeom prst="rect">
            <a:avLst/>
          </a:prstGeom>
        </p:spPr>
        <p:txBody>
          <a:bodyPr wrap="none">
            <a:spAutoFit/>
          </a:bodyPr>
          <a:lstStyle/>
          <a:p>
            <a:pPr algn="r"/>
            <a:r>
              <a:rPr lang="en-US" sz="600" dirty="0">
                <a:solidFill>
                  <a:srgbClr val="185298"/>
                </a:solidFill>
              </a:rPr>
              <a:t>©2015 General Dynamics. All rights reserved.</a:t>
            </a:r>
          </a:p>
        </p:txBody>
      </p:sp>
      <p:sp>
        <p:nvSpPr>
          <p:cNvPr id="5" name="TextBox 4"/>
          <p:cNvSpPr txBox="1"/>
          <p:nvPr/>
        </p:nvSpPr>
        <p:spPr>
          <a:xfrm>
            <a:off x="8791579" y="6575761"/>
            <a:ext cx="300082" cy="215444"/>
          </a:xfrm>
          <a:prstGeom prst="rect">
            <a:avLst/>
          </a:prstGeom>
          <a:noFill/>
        </p:spPr>
        <p:txBody>
          <a:bodyPr wrap="none" rtlCol="0">
            <a:spAutoFit/>
          </a:bodyPr>
          <a:lstStyle/>
          <a:p>
            <a:r>
              <a:rPr lang="en-US" sz="800" dirty="0">
                <a:solidFill>
                  <a:srgbClr val="185298"/>
                </a:solidFill>
              </a:rPr>
              <a:t>28</a:t>
            </a:r>
          </a:p>
        </p:txBody>
      </p:sp>
    </p:spTree>
    <p:extLst>
      <p:ext uri="{BB962C8B-B14F-4D97-AF65-F5344CB8AC3E}">
        <p14:creationId xmlns:p14="http://schemas.microsoft.com/office/powerpoint/2010/main" val="25337754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Autofit/>
          </a:bodyPr>
          <a:lstStyle/>
          <a:p>
            <a:r>
              <a:rPr lang="en-US" dirty="0"/>
              <a:t>8)	Performance Bonds, Financial Instruments, </a:t>
            </a:r>
            <a:br>
              <a:rPr lang="en-US" dirty="0"/>
            </a:br>
            <a:r>
              <a:rPr lang="en-US" dirty="0"/>
              <a:t>	and Parental Guarantees (cont.)</a:t>
            </a:r>
            <a:endParaRPr lang="en-US" b="0" dirty="0"/>
          </a:p>
        </p:txBody>
      </p:sp>
      <p:sp>
        <p:nvSpPr>
          <p:cNvPr id="5123" name="Content Placeholder 2"/>
          <p:cNvSpPr>
            <a:spLocks noGrp="1"/>
          </p:cNvSpPr>
          <p:nvPr>
            <p:ph idx="1"/>
          </p:nvPr>
        </p:nvSpPr>
        <p:spPr>
          <a:xfrm>
            <a:off x="685804" y="1219200"/>
            <a:ext cx="8077200" cy="4772022"/>
          </a:xfrm>
        </p:spPr>
        <p:txBody>
          <a:bodyPr>
            <a:normAutofit/>
          </a:bodyPr>
          <a:lstStyle/>
          <a:p>
            <a:pPr marL="0" indent="0">
              <a:buNone/>
            </a:pPr>
            <a:r>
              <a:rPr lang="en-US" sz="2100" dirty="0"/>
              <a:t>Letters of credit</a:t>
            </a:r>
          </a:p>
          <a:p>
            <a:r>
              <a:rPr lang="en-US" dirty="0"/>
              <a:t>A LOC is a primary obligation that depends solely on the beneficiary’s presentation of conforming documents, with proof of default irrelevant in the absence of fraud.  LOCs may also be either revocable or irrevocable, and “clean” or “documentary.”  A revocable LOC may be unilaterally amended or canceled at any time prior to presentation; whereas, an irrevocable LOC may not be amended or canceled until its term expires without the beneficiary’s consent.</a:t>
            </a:r>
          </a:p>
          <a:p>
            <a:r>
              <a:rPr lang="en-US" dirty="0"/>
              <a:t>LOCs are presumed irrevocable.  Most LOCs are also “documentary,” in that certain documentation must accompany presentment for payment.  A “clean” LOC is payable solely with presentation of a draft.  Under any of the various types of LOCs the presenter must make presentation within the effective time period, and presentation must strictly comply with the LOC terms, with certain limited exceptions.</a:t>
            </a:r>
            <a:endParaRPr lang="en-US" dirty="0">
              <a:latin typeface="Arial" panose="020B0604020202020204" pitchFamily="34" charset="0"/>
              <a:cs typeface="Arial" panose="020B0604020202020204" pitchFamily="34" charset="0"/>
            </a:endParaRPr>
          </a:p>
          <a:p>
            <a:pPr marL="0" indent="0">
              <a:buNone/>
            </a:pPr>
            <a:r>
              <a:rPr lang="en-US" sz="2100" dirty="0"/>
              <a:t>Parental Guarantees</a:t>
            </a:r>
          </a:p>
          <a:p>
            <a:r>
              <a:rPr lang="en-US" dirty="0"/>
              <a:t>Buyers often seek these from business units of larger companies</a:t>
            </a:r>
          </a:p>
        </p:txBody>
      </p:sp>
      <p:sp>
        <p:nvSpPr>
          <p:cNvPr id="2" name="Rectangle 1"/>
          <p:cNvSpPr/>
          <p:nvPr/>
        </p:nvSpPr>
        <p:spPr>
          <a:xfrm>
            <a:off x="6248400" y="6673334"/>
            <a:ext cx="1752403" cy="184666"/>
          </a:xfrm>
          <a:prstGeom prst="rect">
            <a:avLst/>
          </a:prstGeom>
        </p:spPr>
        <p:txBody>
          <a:bodyPr wrap="none">
            <a:spAutoFit/>
          </a:bodyPr>
          <a:lstStyle/>
          <a:p>
            <a:pPr algn="r"/>
            <a:r>
              <a:rPr lang="en-US" sz="600" dirty="0">
                <a:solidFill>
                  <a:srgbClr val="185298"/>
                </a:solidFill>
              </a:rPr>
              <a:t>©2015 General Dynamics. All rights reserved.</a:t>
            </a:r>
          </a:p>
        </p:txBody>
      </p:sp>
      <p:sp>
        <p:nvSpPr>
          <p:cNvPr id="5" name="TextBox 4"/>
          <p:cNvSpPr txBox="1"/>
          <p:nvPr/>
        </p:nvSpPr>
        <p:spPr>
          <a:xfrm>
            <a:off x="8791579" y="6575761"/>
            <a:ext cx="300082" cy="215444"/>
          </a:xfrm>
          <a:prstGeom prst="rect">
            <a:avLst/>
          </a:prstGeom>
          <a:noFill/>
        </p:spPr>
        <p:txBody>
          <a:bodyPr wrap="none" rtlCol="0">
            <a:spAutoFit/>
          </a:bodyPr>
          <a:lstStyle/>
          <a:p>
            <a:r>
              <a:rPr lang="en-US" sz="800" dirty="0">
                <a:solidFill>
                  <a:srgbClr val="185298"/>
                </a:solidFill>
              </a:rPr>
              <a:t>29</a:t>
            </a:r>
          </a:p>
        </p:txBody>
      </p:sp>
    </p:spTree>
    <p:extLst>
      <p:ext uri="{BB962C8B-B14F-4D97-AF65-F5344CB8AC3E}">
        <p14:creationId xmlns:p14="http://schemas.microsoft.com/office/powerpoint/2010/main" val="1825483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Topics/Outline</a:t>
            </a:r>
          </a:p>
        </p:txBody>
      </p:sp>
      <p:sp>
        <p:nvSpPr>
          <p:cNvPr id="3" name="Content Placeholder 2"/>
          <p:cNvSpPr>
            <a:spLocks noGrp="1"/>
          </p:cNvSpPr>
          <p:nvPr>
            <p:ph idx="1"/>
          </p:nvPr>
        </p:nvSpPr>
        <p:spPr>
          <a:xfrm>
            <a:off x="228604" y="990600"/>
            <a:ext cx="8686800" cy="4724400"/>
          </a:xfrm>
        </p:spPr>
        <p:txBody>
          <a:bodyPr/>
          <a:lstStyle/>
          <a:p>
            <a:pPr marL="0" indent="0">
              <a:buNone/>
            </a:pPr>
            <a:r>
              <a:rPr lang="en-US" dirty="0"/>
              <a:t>1)	Language of the Contract</a:t>
            </a:r>
          </a:p>
          <a:p>
            <a:pPr marL="0" indent="0">
              <a:buNone/>
            </a:pPr>
            <a:r>
              <a:rPr lang="en-US" dirty="0"/>
              <a:t>2)	Anti Corruption, Compliance, and Extra Territoriality of U.S. Laws</a:t>
            </a:r>
          </a:p>
          <a:p>
            <a:pPr marL="0" indent="0">
              <a:buNone/>
            </a:pPr>
            <a:r>
              <a:rPr lang="en-US" dirty="0"/>
              <a:t>3)	Governing Law, Choice of Law, and Disputes</a:t>
            </a:r>
          </a:p>
          <a:p>
            <a:pPr marL="0" indent="0">
              <a:buNone/>
            </a:pPr>
            <a:r>
              <a:rPr lang="en-US" dirty="0"/>
              <a:t>4)	Damages and Limitations on Liability</a:t>
            </a:r>
          </a:p>
          <a:p>
            <a:pPr marL="0" indent="0">
              <a:buNone/>
            </a:pPr>
            <a:r>
              <a:rPr lang="en-US" dirty="0"/>
              <a:t>5)	Indemnification</a:t>
            </a:r>
          </a:p>
          <a:p>
            <a:pPr marL="0" indent="0">
              <a:buNone/>
            </a:pPr>
            <a:r>
              <a:rPr lang="en-US" dirty="0"/>
              <a:t>6)	Liquidated Damages</a:t>
            </a:r>
          </a:p>
          <a:p>
            <a:pPr marL="0" indent="0">
              <a:buNone/>
            </a:pPr>
            <a:r>
              <a:rPr lang="en-US" dirty="0"/>
              <a:t>7)	Terminations</a:t>
            </a:r>
          </a:p>
          <a:p>
            <a:pPr marL="0" indent="0">
              <a:buNone/>
            </a:pPr>
            <a:r>
              <a:rPr lang="en-US" dirty="0"/>
              <a:t>8)	Performance Bonds, Financial Instruments, Parental Guarantees</a:t>
            </a:r>
          </a:p>
          <a:p>
            <a:pPr marL="0" indent="0">
              <a:buNone/>
            </a:pPr>
            <a:r>
              <a:rPr lang="en-US" dirty="0"/>
              <a:t>9)	Burden of Compliance with Local Laws</a:t>
            </a:r>
          </a:p>
          <a:p>
            <a:pPr marL="342900" indent="-342900">
              <a:buAutoNum type="arabicParenR" startAt="10"/>
            </a:pPr>
            <a:r>
              <a:rPr lang="en-US" dirty="0"/>
              <a:t>  Protection of IP</a:t>
            </a:r>
          </a:p>
          <a:p>
            <a:pPr marL="342900" indent="-342900">
              <a:buAutoNum type="arabicParenR" startAt="10"/>
            </a:pPr>
            <a:r>
              <a:rPr lang="en-US" dirty="0"/>
              <a:t>  Offsets</a:t>
            </a:r>
          </a:p>
          <a:p>
            <a:pPr marL="342900" indent="-342900">
              <a:buAutoNum type="arabicParenR" startAt="10"/>
            </a:pPr>
            <a:r>
              <a:rPr lang="en-US" dirty="0"/>
              <a:t>  Export</a:t>
            </a:r>
          </a:p>
          <a:p>
            <a:pPr marL="342900" indent="-342900">
              <a:buAutoNum type="arabicParenR" startAt="10"/>
            </a:pPr>
            <a:r>
              <a:rPr lang="en-US" dirty="0"/>
              <a:t>  Tax</a:t>
            </a:r>
          </a:p>
          <a:p>
            <a:pPr marL="342900" indent="-342900">
              <a:buAutoNum type="arabicParenR" startAt="10"/>
            </a:pPr>
            <a:endParaRPr lang="en-US" dirty="0"/>
          </a:p>
          <a:p>
            <a:pPr marL="0" indent="0">
              <a:buNone/>
            </a:pPr>
            <a:endParaRPr lang="en-US" sz="2000" dirty="0"/>
          </a:p>
          <a:p>
            <a:endParaRPr lang="en-US" sz="2000" dirty="0"/>
          </a:p>
        </p:txBody>
      </p:sp>
      <p:sp>
        <p:nvSpPr>
          <p:cNvPr id="4" name="Footer Placeholder 3"/>
          <p:cNvSpPr>
            <a:spLocks noGrp="1"/>
          </p:cNvSpPr>
          <p:nvPr>
            <p:ph type="ftr" sz="quarter" idx="11"/>
          </p:nvPr>
        </p:nvSpPr>
        <p:spPr/>
        <p:txBody>
          <a:bodyPr/>
          <a:lstStyle/>
          <a:p>
            <a:r>
              <a:rPr lang="en-US" dirty="0"/>
              <a:t>©2015 General Dynamics. All rights reserved.</a:t>
            </a:r>
          </a:p>
        </p:txBody>
      </p:sp>
      <p:sp>
        <p:nvSpPr>
          <p:cNvPr id="5" name="Slide Number Placeholder 4"/>
          <p:cNvSpPr>
            <a:spLocks noGrp="1"/>
          </p:cNvSpPr>
          <p:nvPr>
            <p:ph type="sldNum" sz="quarter" idx="12"/>
          </p:nvPr>
        </p:nvSpPr>
        <p:spPr/>
        <p:txBody>
          <a:bodyPr/>
          <a:lstStyle/>
          <a:p>
            <a:fld id="{AF88E988-FB04-AB4E-BE5A-59F242AF7F7A}" type="slidenum">
              <a:rPr lang="en-US" smtClean="0"/>
              <a:pPr/>
              <a:t>3</a:t>
            </a:fld>
            <a:endParaRPr lang="en-US" dirty="0"/>
          </a:p>
        </p:txBody>
      </p:sp>
    </p:spTree>
    <p:extLst>
      <p:ext uri="{BB962C8B-B14F-4D97-AF65-F5344CB8AC3E}">
        <p14:creationId xmlns:p14="http://schemas.microsoft.com/office/powerpoint/2010/main" val="31473431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US" dirty="0"/>
              <a:t>9)	Compliance with Local Laws &amp; Regulations</a:t>
            </a:r>
            <a:endParaRPr lang="en-US" b="0" dirty="0"/>
          </a:p>
        </p:txBody>
      </p:sp>
      <p:sp>
        <p:nvSpPr>
          <p:cNvPr id="5123" name="Content Placeholder 2"/>
          <p:cNvSpPr>
            <a:spLocks noGrp="1"/>
          </p:cNvSpPr>
          <p:nvPr>
            <p:ph idx="1"/>
          </p:nvPr>
        </p:nvSpPr>
        <p:spPr>
          <a:xfrm>
            <a:off x="685804" y="971553"/>
            <a:ext cx="8077200" cy="4171951"/>
          </a:xfrm>
        </p:spPr>
        <p:txBody>
          <a:bodyPr>
            <a:normAutofit/>
          </a:bodyPr>
          <a:lstStyle/>
          <a:p>
            <a:r>
              <a:rPr lang="en-US" dirty="0"/>
              <a:t>Risk Area:  Contract says Seller will comply with all local/municipal/federal laws in Country “X”.</a:t>
            </a:r>
          </a:p>
          <a:p>
            <a:r>
              <a:rPr lang="en-US" dirty="0"/>
              <a:t>If we have a significant presence in “X’ then this is usually not a problem.</a:t>
            </a:r>
          </a:p>
          <a:p>
            <a:r>
              <a:rPr lang="en-US" dirty="0"/>
              <a:t>If we don’t have a significant presence in “X’ then this is a large unknown.  In such a scenario, we need to consider whether to 1) rely on local sales rep/consultant, 2) hire outside counsel to summarize key issues, or 3) rely on publicly available on applicable laws.</a:t>
            </a:r>
            <a:endParaRPr lang="en-US" sz="1050" dirty="0"/>
          </a:p>
        </p:txBody>
      </p:sp>
      <p:sp>
        <p:nvSpPr>
          <p:cNvPr id="2" name="Rectangle 1"/>
          <p:cNvSpPr/>
          <p:nvPr/>
        </p:nvSpPr>
        <p:spPr>
          <a:xfrm>
            <a:off x="6238984" y="6673334"/>
            <a:ext cx="1752403" cy="184666"/>
          </a:xfrm>
          <a:prstGeom prst="rect">
            <a:avLst/>
          </a:prstGeom>
        </p:spPr>
        <p:txBody>
          <a:bodyPr wrap="none">
            <a:spAutoFit/>
          </a:bodyPr>
          <a:lstStyle/>
          <a:p>
            <a:pPr algn="r"/>
            <a:r>
              <a:rPr lang="en-US" sz="600" dirty="0">
                <a:solidFill>
                  <a:srgbClr val="185298"/>
                </a:solidFill>
              </a:rPr>
              <a:t>©2015 General Dynamics. All rights reserved.</a:t>
            </a:r>
          </a:p>
        </p:txBody>
      </p:sp>
      <p:sp>
        <p:nvSpPr>
          <p:cNvPr id="5" name="TextBox 4"/>
          <p:cNvSpPr txBox="1"/>
          <p:nvPr/>
        </p:nvSpPr>
        <p:spPr>
          <a:xfrm>
            <a:off x="8791579" y="6575761"/>
            <a:ext cx="300082" cy="215444"/>
          </a:xfrm>
          <a:prstGeom prst="rect">
            <a:avLst/>
          </a:prstGeom>
          <a:noFill/>
        </p:spPr>
        <p:txBody>
          <a:bodyPr wrap="none" rtlCol="0">
            <a:spAutoFit/>
          </a:bodyPr>
          <a:lstStyle/>
          <a:p>
            <a:r>
              <a:rPr lang="en-US" sz="800" dirty="0">
                <a:solidFill>
                  <a:srgbClr val="185298"/>
                </a:solidFill>
              </a:rPr>
              <a:t>30</a:t>
            </a:r>
          </a:p>
        </p:txBody>
      </p:sp>
    </p:spTree>
    <p:extLst>
      <p:ext uri="{BB962C8B-B14F-4D97-AF65-F5344CB8AC3E}">
        <p14:creationId xmlns:p14="http://schemas.microsoft.com/office/powerpoint/2010/main" val="36998049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US" dirty="0"/>
              <a:t>10) Intellectual Property Protection</a:t>
            </a:r>
          </a:p>
        </p:txBody>
      </p:sp>
      <p:sp>
        <p:nvSpPr>
          <p:cNvPr id="5123" name="Content Placeholder 2"/>
          <p:cNvSpPr>
            <a:spLocks noGrp="1"/>
          </p:cNvSpPr>
          <p:nvPr>
            <p:ph idx="1"/>
          </p:nvPr>
        </p:nvSpPr>
        <p:spPr>
          <a:xfrm>
            <a:off x="685804" y="981076"/>
            <a:ext cx="8077200" cy="3257552"/>
          </a:xfrm>
        </p:spPr>
        <p:txBody>
          <a:bodyPr>
            <a:normAutofit lnSpcReduction="10000"/>
          </a:bodyPr>
          <a:lstStyle/>
          <a:p>
            <a:pPr lvl="0"/>
            <a:r>
              <a:rPr lang="en-US" dirty="0"/>
              <a:t>Protect your Background IP.    </a:t>
            </a:r>
          </a:p>
          <a:p>
            <a:pPr lvl="0"/>
            <a:r>
              <a:rPr lang="en-US" dirty="0"/>
              <a:t>Alternatives for Handling Foreground IPL (in order of preference)</a:t>
            </a:r>
          </a:p>
          <a:p>
            <a:pPr lvl="1"/>
            <a:r>
              <a:rPr lang="en-US" dirty="0">
                <a:solidFill>
                  <a:schemeClr val="tx1"/>
                </a:solidFill>
              </a:rPr>
              <a:t>You own, Buyer obtains a license</a:t>
            </a:r>
          </a:p>
          <a:p>
            <a:pPr lvl="1"/>
            <a:r>
              <a:rPr lang="en-US" dirty="0">
                <a:solidFill>
                  <a:schemeClr val="tx1"/>
                </a:solidFill>
              </a:rPr>
              <a:t>Buyer owns  under “work for hire” concept, You obtain a license</a:t>
            </a:r>
          </a:p>
          <a:p>
            <a:pPr lvl="1"/>
            <a:r>
              <a:rPr lang="en-US" dirty="0">
                <a:solidFill>
                  <a:schemeClr val="tx1"/>
                </a:solidFill>
              </a:rPr>
              <a:t>Buyer owns under “work for hire” concept,  You have no rights</a:t>
            </a:r>
          </a:p>
          <a:p>
            <a:pPr lvl="0"/>
            <a:r>
              <a:rPr lang="en-US" dirty="0"/>
              <a:t>Indemnification for IP Infringement</a:t>
            </a:r>
          </a:p>
          <a:p>
            <a:pPr lvl="1"/>
            <a:r>
              <a:rPr lang="en-US" dirty="0">
                <a:solidFill>
                  <a:schemeClr val="tx1"/>
                </a:solidFill>
              </a:rPr>
              <a:t>Almost always requested by Buyer</a:t>
            </a:r>
          </a:p>
          <a:p>
            <a:pPr lvl="1"/>
            <a:r>
              <a:rPr lang="en-US" dirty="0">
                <a:solidFill>
                  <a:schemeClr val="tx1"/>
                </a:solidFill>
              </a:rPr>
              <a:t>Limit in scope to the country where work will be performed</a:t>
            </a:r>
          </a:p>
          <a:p>
            <a:pPr lvl="0"/>
            <a:r>
              <a:rPr lang="en-US" dirty="0"/>
              <a:t>Non-Disclosure Agreements</a:t>
            </a:r>
          </a:p>
          <a:p>
            <a:pPr lvl="1"/>
            <a:r>
              <a:rPr lang="en-US" dirty="0">
                <a:solidFill>
                  <a:schemeClr val="tx1"/>
                </a:solidFill>
              </a:rPr>
              <a:t>Execute only when truly proprietary info is exchanged. </a:t>
            </a:r>
          </a:p>
          <a:p>
            <a:pPr lvl="0"/>
            <a:r>
              <a:rPr lang="en-US" dirty="0"/>
              <a:t>Obtain law department advice when thinking of patents or trademarks</a:t>
            </a:r>
          </a:p>
        </p:txBody>
      </p:sp>
      <p:sp>
        <p:nvSpPr>
          <p:cNvPr id="2" name="Rectangle 1"/>
          <p:cNvSpPr/>
          <p:nvPr/>
        </p:nvSpPr>
        <p:spPr>
          <a:xfrm>
            <a:off x="6019800" y="6673334"/>
            <a:ext cx="1752403" cy="184666"/>
          </a:xfrm>
          <a:prstGeom prst="rect">
            <a:avLst/>
          </a:prstGeom>
        </p:spPr>
        <p:txBody>
          <a:bodyPr wrap="none">
            <a:spAutoFit/>
          </a:bodyPr>
          <a:lstStyle/>
          <a:p>
            <a:pPr algn="r"/>
            <a:r>
              <a:rPr lang="en-US" sz="600" dirty="0">
                <a:solidFill>
                  <a:srgbClr val="185298"/>
                </a:solidFill>
              </a:rPr>
              <a:t>©2015 General Dynamics. All rights reserved.</a:t>
            </a:r>
          </a:p>
        </p:txBody>
      </p:sp>
      <p:sp>
        <p:nvSpPr>
          <p:cNvPr id="5" name="TextBox 4"/>
          <p:cNvSpPr txBox="1"/>
          <p:nvPr/>
        </p:nvSpPr>
        <p:spPr>
          <a:xfrm>
            <a:off x="8791579" y="6575761"/>
            <a:ext cx="300082" cy="215444"/>
          </a:xfrm>
          <a:prstGeom prst="rect">
            <a:avLst/>
          </a:prstGeom>
          <a:noFill/>
        </p:spPr>
        <p:txBody>
          <a:bodyPr wrap="none" rtlCol="0">
            <a:spAutoFit/>
          </a:bodyPr>
          <a:lstStyle/>
          <a:p>
            <a:r>
              <a:rPr lang="en-US" sz="800" dirty="0">
                <a:solidFill>
                  <a:srgbClr val="185298"/>
                </a:solidFill>
              </a:rPr>
              <a:t>31</a:t>
            </a:r>
          </a:p>
        </p:txBody>
      </p:sp>
    </p:spTree>
    <p:extLst>
      <p:ext uri="{BB962C8B-B14F-4D97-AF65-F5344CB8AC3E}">
        <p14:creationId xmlns:p14="http://schemas.microsoft.com/office/powerpoint/2010/main" val="10288999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US" dirty="0"/>
              <a:t>11) Offsets</a:t>
            </a:r>
          </a:p>
        </p:txBody>
      </p:sp>
      <p:sp>
        <p:nvSpPr>
          <p:cNvPr id="5123" name="Content Placeholder 2"/>
          <p:cNvSpPr>
            <a:spLocks noGrp="1"/>
          </p:cNvSpPr>
          <p:nvPr>
            <p:ph idx="1"/>
          </p:nvPr>
        </p:nvSpPr>
        <p:spPr>
          <a:xfrm>
            <a:off x="685804" y="981076"/>
            <a:ext cx="8077200" cy="3257552"/>
          </a:xfrm>
        </p:spPr>
        <p:txBody>
          <a:bodyPr>
            <a:normAutofit/>
          </a:bodyPr>
          <a:lstStyle/>
          <a:p>
            <a:pPr lvl="0"/>
            <a:r>
              <a:rPr lang="en-US" sz="2000" dirty="0"/>
              <a:t>The practice by which the award of defense contracts by a foreign government is conditioned upon the commitment of the defense contractor to provide some form of compensation to the purchaser</a:t>
            </a:r>
          </a:p>
          <a:p>
            <a:pPr lvl="1"/>
            <a:r>
              <a:rPr lang="en-US" sz="1800" dirty="0">
                <a:solidFill>
                  <a:schemeClr val="tx1"/>
                </a:solidFill>
              </a:rPr>
              <a:t>Also known as:</a:t>
            </a:r>
          </a:p>
          <a:p>
            <a:pPr lvl="2"/>
            <a:r>
              <a:rPr lang="en-US" sz="1600" dirty="0">
                <a:solidFill>
                  <a:schemeClr val="tx1"/>
                </a:solidFill>
              </a:rPr>
              <a:t>Industrial Participation, Industrial Cooperation, Industrial and Technological Benefits, etc.</a:t>
            </a:r>
          </a:p>
          <a:p>
            <a:pPr lvl="1"/>
            <a:r>
              <a:rPr lang="en-US" sz="1800" dirty="0">
                <a:solidFill>
                  <a:schemeClr val="tx1"/>
                </a:solidFill>
              </a:rPr>
              <a:t>Why?  To provide economic benefits to the purchasing country</a:t>
            </a:r>
          </a:p>
        </p:txBody>
      </p:sp>
      <p:sp>
        <p:nvSpPr>
          <p:cNvPr id="2" name="Rectangle 1"/>
          <p:cNvSpPr/>
          <p:nvPr/>
        </p:nvSpPr>
        <p:spPr>
          <a:xfrm>
            <a:off x="6019800" y="6673334"/>
            <a:ext cx="1752403" cy="184666"/>
          </a:xfrm>
          <a:prstGeom prst="rect">
            <a:avLst/>
          </a:prstGeom>
        </p:spPr>
        <p:txBody>
          <a:bodyPr wrap="none">
            <a:spAutoFit/>
          </a:bodyPr>
          <a:lstStyle/>
          <a:p>
            <a:pPr algn="r"/>
            <a:r>
              <a:rPr lang="en-US" sz="600" dirty="0">
                <a:solidFill>
                  <a:srgbClr val="185298"/>
                </a:solidFill>
              </a:rPr>
              <a:t>©2015 General Dynamics. All rights reserved.</a:t>
            </a:r>
          </a:p>
        </p:txBody>
      </p:sp>
      <p:sp>
        <p:nvSpPr>
          <p:cNvPr id="5" name="TextBox 4"/>
          <p:cNvSpPr txBox="1"/>
          <p:nvPr/>
        </p:nvSpPr>
        <p:spPr>
          <a:xfrm>
            <a:off x="8791579" y="6575761"/>
            <a:ext cx="300082" cy="215444"/>
          </a:xfrm>
          <a:prstGeom prst="rect">
            <a:avLst/>
          </a:prstGeom>
          <a:noFill/>
        </p:spPr>
        <p:txBody>
          <a:bodyPr wrap="none" rtlCol="0">
            <a:spAutoFit/>
          </a:bodyPr>
          <a:lstStyle/>
          <a:p>
            <a:r>
              <a:rPr lang="en-US" sz="800" dirty="0">
                <a:solidFill>
                  <a:srgbClr val="185298"/>
                </a:solidFill>
              </a:rPr>
              <a:t>32</a:t>
            </a:r>
          </a:p>
        </p:txBody>
      </p:sp>
    </p:spTree>
    <p:extLst>
      <p:ext uri="{BB962C8B-B14F-4D97-AF65-F5344CB8AC3E}">
        <p14:creationId xmlns:p14="http://schemas.microsoft.com/office/powerpoint/2010/main" val="18838706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US" dirty="0"/>
              <a:t>11) Offsets (cont.)</a:t>
            </a:r>
          </a:p>
        </p:txBody>
      </p:sp>
      <p:sp>
        <p:nvSpPr>
          <p:cNvPr id="5123" name="Content Placeholder 2"/>
          <p:cNvSpPr>
            <a:spLocks noGrp="1"/>
          </p:cNvSpPr>
          <p:nvPr>
            <p:ph idx="1"/>
          </p:nvPr>
        </p:nvSpPr>
        <p:spPr>
          <a:xfrm>
            <a:off x="685804" y="981076"/>
            <a:ext cx="8077200" cy="3257552"/>
          </a:xfrm>
        </p:spPr>
        <p:txBody>
          <a:bodyPr>
            <a:normAutofit/>
          </a:bodyPr>
          <a:lstStyle/>
          <a:p>
            <a:pPr lvl="0"/>
            <a:r>
              <a:rPr lang="en-US" sz="2000" dirty="0"/>
              <a:t>Over 80 countries require some sort of offset</a:t>
            </a:r>
          </a:p>
          <a:p>
            <a:pPr lvl="1"/>
            <a:r>
              <a:rPr lang="en-US" sz="1800" dirty="0">
                <a:solidFill>
                  <a:schemeClr val="tx1"/>
                </a:solidFill>
              </a:rPr>
              <a:t>Many have laws and/or policies</a:t>
            </a:r>
          </a:p>
          <a:p>
            <a:r>
              <a:rPr lang="en-US" sz="2000" dirty="0"/>
              <a:t>May be required regardless in underlying contract is a </a:t>
            </a:r>
            <a:r>
              <a:rPr lang="en-US" sz="2000" u="sng" dirty="0"/>
              <a:t>Direct Commercial Sale (DCS) or Foreign Military Sale (FMS)</a:t>
            </a:r>
          </a:p>
          <a:p>
            <a:r>
              <a:rPr lang="en-US" sz="2000" dirty="0">
                <a:solidFill>
                  <a:schemeClr val="tx1"/>
                </a:solidFill>
              </a:rPr>
              <a:t>Can be </a:t>
            </a:r>
            <a:r>
              <a:rPr lang="en-US" sz="2000" u="sng" dirty="0">
                <a:solidFill>
                  <a:schemeClr val="tx1"/>
                </a:solidFill>
              </a:rPr>
              <a:t>Direct or Indirect</a:t>
            </a:r>
          </a:p>
          <a:p>
            <a:r>
              <a:rPr lang="en-US" sz="2000" dirty="0"/>
              <a:t>Offset customer and purchaser are not usually the same</a:t>
            </a:r>
          </a:p>
          <a:p>
            <a:r>
              <a:rPr lang="en-US" sz="2000" dirty="0">
                <a:solidFill>
                  <a:schemeClr val="tx1"/>
                </a:solidFill>
              </a:rPr>
              <a:t>Offset contract is separate contract with its own T’s &amp; C’s</a:t>
            </a:r>
          </a:p>
        </p:txBody>
      </p:sp>
      <p:sp>
        <p:nvSpPr>
          <p:cNvPr id="2" name="Rectangle 1"/>
          <p:cNvSpPr/>
          <p:nvPr/>
        </p:nvSpPr>
        <p:spPr>
          <a:xfrm>
            <a:off x="6019800" y="6673334"/>
            <a:ext cx="1752403" cy="184666"/>
          </a:xfrm>
          <a:prstGeom prst="rect">
            <a:avLst/>
          </a:prstGeom>
        </p:spPr>
        <p:txBody>
          <a:bodyPr wrap="none">
            <a:spAutoFit/>
          </a:bodyPr>
          <a:lstStyle/>
          <a:p>
            <a:pPr algn="r"/>
            <a:r>
              <a:rPr lang="en-US" sz="600" dirty="0">
                <a:solidFill>
                  <a:srgbClr val="185298"/>
                </a:solidFill>
              </a:rPr>
              <a:t>©2015 General Dynamics. All rights reserved.</a:t>
            </a:r>
          </a:p>
        </p:txBody>
      </p:sp>
      <p:sp>
        <p:nvSpPr>
          <p:cNvPr id="5" name="TextBox 4"/>
          <p:cNvSpPr txBox="1"/>
          <p:nvPr/>
        </p:nvSpPr>
        <p:spPr>
          <a:xfrm>
            <a:off x="8791579" y="6575761"/>
            <a:ext cx="300082" cy="215444"/>
          </a:xfrm>
          <a:prstGeom prst="rect">
            <a:avLst/>
          </a:prstGeom>
          <a:noFill/>
        </p:spPr>
        <p:txBody>
          <a:bodyPr wrap="none" rtlCol="0">
            <a:spAutoFit/>
          </a:bodyPr>
          <a:lstStyle/>
          <a:p>
            <a:r>
              <a:rPr lang="en-US" sz="800" dirty="0">
                <a:solidFill>
                  <a:srgbClr val="185298"/>
                </a:solidFill>
              </a:rPr>
              <a:t>33</a:t>
            </a:r>
          </a:p>
        </p:txBody>
      </p:sp>
    </p:spTree>
    <p:extLst>
      <p:ext uri="{BB962C8B-B14F-4D97-AF65-F5344CB8AC3E}">
        <p14:creationId xmlns:p14="http://schemas.microsoft.com/office/powerpoint/2010/main" val="22488169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US" dirty="0"/>
              <a:t>11) Offsets (cont.)</a:t>
            </a:r>
          </a:p>
        </p:txBody>
      </p:sp>
      <p:sp>
        <p:nvSpPr>
          <p:cNvPr id="5123" name="Content Placeholder 2"/>
          <p:cNvSpPr>
            <a:spLocks noGrp="1"/>
          </p:cNvSpPr>
          <p:nvPr>
            <p:ph idx="1"/>
          </p:nvPr>
        </p:nvSpPr>
        <p:spPr>
          <a:xfrm>
            <a:off x="685804" y="981076"/>
            <a:ext cx="8077200" cy="2066924"/>
          </a:xfrm>
        </p:spPr>
        <p:txBody>
          <a:bodyPr>
            <a:normAutofit/>
          </a:bodyPr>
          <a:lstStyle/>
          <a:p>
            <a:pPr lvl="0"/>
            <a:r>
              <a:rPr lang="en-US" sz="2000" dirty="0"/>
              <a:t>Offset obligation generally expressed as a percentage of contract value (CV)</a:t>
            </a:r>
          </a:p>
          <a:p>
            <a:pPr lvl="1"/>
            <a:r>
              <a:rPr lang="en-US" sz="1800" dirty="0">
                <a:solidFill>
                  <a:schemeClr val="tx1"/>
                </a:solidFill>
              </a:rPr>
              <a:t>Often 100% of CV</a:t>
            </a:r>
          </a:p>
          <a:p>
            <a:r>
              <a:rPr lang="en-US" sz="2000" dirty="0"/>
              <a:t>There may be associated financial penalties and reputational damage</a:t>
            </a:r>
            <a:endParaRPr lang="en-US" sz="2000" dirty="0">
              <a:solidFill>
                <a:schemeClr val="tx1"/>
              </a:solidFill>
            </a:endParaRPr>
          </a:p>
        </p:txBody>
      </p:sp>
      <p:sp>
        <p:nvSpPr>
          <p:cNvPr id="2" name="Rectangle 1"/>
          <p:cNvSpPr/>
          <p:nvPr/>
        </p:nvSpPr>
        <p:spPr>
          <a:xfrm>
            <a:off x="6019800" y="6673334"/>
            <a:ext cx="1752403" cy="184666"/>
          </a:xfrm>
          <a:prstGeom prst="rect">
            <a:avLst/>
          </a:prstGeom>
        </p:spPr>
        <p:txBody>
          <a:bodyPr wrap="none">
            <a:spAutoFit/>
          </a:bodyPr>
          <a:lstStyle/>
          <a:p>
            <a:pPr algn="r"/>
            <a:r>
              <a:rPr lang="en-US" sz="600" dirty="0">
                <a:solidFill>
                  <a:srgbClr val="185298"/>
                </a:solidFill>
              </a:rPr>
              <a:t>©2015 General Dynamics. All rights reserved.</a:t>
            </a:r>
          </a:p>
        </p:txBody>
      </p:sp>
      <p:sp>
        <p:nvSpPr>
          <p:cNvPr id="5" name="TextBox 4"/>
          <p:cNvSpPr txBox="1"/>
          <p:nvPr/>
        </p:nvSpPr>
        <p:spPr>
          <a:xfrm>
            <a:off x="8791579" y="6575761"/>
            <a:ext cx="300082" cy="215444"/>
          </a:xfrm>
          <a:prstGeom prst="rect">
            <a:avLst/>
          </a:prstGeom>
          <a:noFill/>
        </p:spPr>
        <p:txBody>
          <a:bodyPr wrap="none" rtlCol="0">
            <a:spAutoFit/>
          </a:bodyPr>
          <a:lstStyle/>
          <a:p>
            <a:r>
              <a:rPr lang="en-US" sz="800" dirty="0">
                <a:solidFill>
                  <a:srgbClr val="185298"/>
                </a:solidFill>
              </a:rPr>
              <a:t>34</a:t>
            </a:r>
          </a:p>
        </p:txBody>
      </p:sp>
      <p:sp>
        <p:nvSpPr>
          <p:cNvPr id="3" name="Rectangle 2"/>
          <p:cNvSpPr/>
          <p:nvPr/>
        </p:nvSpPr>
        <p:spPr>
          <a:xfrm>
            <a:off x="1371600" y="4343400"/>
            <a:ext cx="4648200" cy="603766"/>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1600200" y="4459843"/>
            <a:ext cx="4104650" cy="369332"/>
          </a:xfrm>
          <a:prstGeom prst="rect">
            <a:avLst/>
          </a:prstGeom>
          <a:noFill/>
        </p:spPr>
        <p:txBody>
          <a:bodyPr wrap="none" rtlCol="0">
            <a:spAutoFit/>
          </a:bodyPr>
          <a:lstStyle/>
          <a:p>
            <a:r>
              <a:rPr lang="en-US" dirty="0"/>
              <a:t>Offsets are a competitive discriminator</a:t>
            </a:r>
          </a:p>
        </p:txBody>
      </p:sp>
    </p:spTree>
    <p:extLst>
      <p:ext uri="{BB962C8B-B14F-4D97-AF65-F5344CB8AC3E}">
        <p14:creationId xmlns:p14="http://schemas.microsoft.com/office/powerpoint/2010/main" val="25852034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US" dirty="0"/>
              <a:t>11) Offsets (cont.)</a:t>
            </a:r>
          </a:p>
        </p:txBody>
      </p:sp>
      <p:sp>
        <p:nvSpPr>
          <p:cNvPr id="5123" name="Content Placeholder 2"/>
          <p:cNvSpPr>
            <a:spLocks noGrp="1"/>
          </p:cNvSpPr>
          <p:nvPr>
            <p:ph idx="1"/>
          </p:nvPr>
        </p:nvSpPr>
        <p:spPr>
          <a:xfrm>
            <a:off x="685804" y="1304926"/>
            <a:ext cx="8077200" cy="2066924"/>
          </a:xfrm>
        </p:spPr>
        <p:txBody>
          <a:bodyPr>
            <a:normAutofit/>
          </a:bodyPr>
          <a:lstStyle/>
          <a:p>
            <a:pPr lvl="0"/>
            <a:r>
              <a:rPr lang="en-US" sz="2000" dirty="0"/>
              <a:t>Financial penalties are generally set as a percentage of offset value</a:t>
            </a:r>
          </a:p>
          <a:p>
            <a:pPr lvl="0"/>
            <a:r>
              <a:rPr lang="en-US" sz="2000" dirty="0"/>
              <a:t>May require performance bonds or corporate guarantees</a:t>
            </a:r>
          </a:p>
          <a:p>
            <a:pPr lvl="0"/>
            <a:r>
              <a:rPr lang="en-US" sz="2000" dirty="0"/>
              <a:t>Requires an “offset budget” to implement</a:t>
            </a:r>
          </a:p>
          <a:p>
            <a:pPr lvl="1"/>
            <a:r>
              <a:rPr lang="en-US" sz="1800" dirty="0">
                <a:solidFill>
                  <a:schemeClr val="tx1"/>
                </a:solidFill>
              </a:rPr>
              <a:t>If no budget, costs come out of profit</a:t>
            </a:r>
          </a:p>
        </p:txBody>
      </p:sp>
      <p:sp>
        <p:nvSpPr>
          <p:cNvPr id="2" name="Rectangle 1"/>
          <p:cNvSpPr/>
          <p:nvPr/>
        </p:nvSpPr>
        <p:spPr>
          <a:xfrm>
            <a:off x="6019800" y="6673334"/>
            <a:ext cx="1752403" cy="184666"/>
          </a:xfrm>
          <a:prstGeom prst="rect">
            <a:avLst/>
          </a:prstGeom>
        </p:spPr>
        <p:txBody>
          <a:bodyPr wrap="none">
            <a:spAutoFit/>
          </a:bodyPr>
          <a:lstStyle/>
          <a:p>
            <a:pPr algn="r"/>
            <a:r>
              <a:rPr lang="en-US" sz="600" dirty="0">
                <a:solidFill>
                  <a:srgbClr val="185298"/>
                </a:solidFill>
              </a:rPr>
              <a:t>©2015 General Dynamics. All rights reserved.</a:t>
            </a:r>
          </a:p>
        </p:txBody>
      </p:sp>
      <p:sp>
        <p:nvSpPr>
          <p:cNvPr id="5" name="TextBox 4"/>
          <p:cNvSpPr txBox="1"/>
          <p:nvPr/>
        </p:nvSpPr>
        <p:spPr>
          <a:xfrm>
            <a:off x="8791579" y="6575761"/>
            <a:ext cx="300082" cy="215444"/>
          </a:xfrm>
          <a:prstGeom prst="rect">
            <a:avLst/>
          </a:prstGeom>
          <a:noFill/>
        </p:spPr>
        <p:txBody>
          <a:bodyPr wrap="none" rtlCol="0">
            <a:spAutoFit/>
          </a:bodyPr>
          <a:lstStyle/>
          <a:p>
            <a:r>
              <a:rPr lang="en-US" sz="800" dirty="0">
                <a:solidFill>
                  <a:srgbClr val="185298"/>
                </a:solidFill>
              </a:rPr>
              <a:t>35</a:t>
            </a:r>
          </a:p>
        </p:txBody>
      </p:sp>
    </p:spTree>
    <p:extLst>
      <p:ext uri="{BB962C8B-B14F-4D97-AF65-F5344CB8AC3E}">
        <p14:creationId xmlns:p14="http://schemas.microsoft.com/office/powerpoint/2010/main" val="10933696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US" dirty="0"/>
              <a:t>11) Offsets (cont.)</a:t>
            </a:r>
          </a:p>
        </p:txBody>
      </p:sp>
      <p:sp>
        <p:nvSpPr>
          <p:cNvPr id="5123" name="Content Placeholder 2"/>
          <p:cNvSpPr>
            <a:spLocks noGrp="1"/>
          </p:cNvSpPr>
          <p:nvPr>
            <p:ph idx="1"/>
          </p:nvPr>
        </p:nvSpPr>
        <p:spPr>
          <a:xfrm>
            <a:off x="685804" y="1304925"/>
            <a:ext cx="8077200" cy="2647949"/>
          </a:xfrm>
        </p:spPr>
        <p:txBody>
          <a:bodyPr>
            <a:noAutofit/>
          </a:bodyPr>
          <a:lstStyle/>
          <a:p>
            <a:pPr lvl="0"/>
            <a:r>
              <a:rPr lang="en-US" sz="2000" dirty="0"/>
              <a:t>Each country is different – one size </a:t>
            </a:r>
            <a:r>
              <a:rPr lang="en-US" sz="2000" u="sng" dirty="0"/>
              <a:t>does not</a:t>
            </a:r>
            <a:r>
              <a:rPr lang="en-US" sz="2000" dirty="0"/>
              <a:t> fit all</a:t>
            </a:r>
          </a:p>
          <a:p>
            <a:pPr lvl="0"/>
            <a:r>
              <a:rPr lang="en-US" sz="2000" dirty="0"/>
              <a:t>Increasing demands from foreign government on what constitutes acceptable offsets</a:t>
            </a:r>
          </a:p>
          <a:p>
            <a:pPr lvl="1"/>
            <a:r>
              <a:rPr lang="en-US" sz="1800" dirty="0">
                <a:solidFill>
                  <a:schemeClr val="tx1"/>
                </a:solidFill>
              </a:rPr>
              <a:t>More direct offsets, tech transfer, in-country design/production</a:t>
            </a:r>
            <a:endParaRPr lang="en-US" sz="2000" dirty="0">
              <a:solidFill>
                <a:schemeClr val="tx1"/>
              </a:solidFill>
            </a:endParaRPr>
          </a:p>
          <a:p>
            <a:r>
              <a:rPr lang="en-US" sz="2000" dirty="0"/>
              <a:t>Offset policies and personnel continue to change and evolve</a:t>
            </a:r>
          </a:p>
          <a:p>
            <a:r>
              <a:rPr lang="en-US" sz="2000" dirty="0">
                <a:solidFill>
                  <a:schemeClr val="tx1"/>
                </a:solidFill>
              </a:rPr>
              <a:t>Export licensing challenges</a:t>
            </a:r>
          </a:p>
          <a:p>
            <a:r>
              <a:rPr lang="en-US" sz="2000" dirty="0" err="1"/>
              <a:t>Antibribery</a:t>
            </a:r>
            <a:r>
              <a:rPr lang="en-US" sz="2000" dirty="0"/>
              <a:t> concerns</a:t>
            </a:r>
            <a:endParaRPr lang="en-US" sz="2000" dirty="0">
              <a:solidFill>
                <a:schemeClr val="tx1"/>
              </a:solidFill>
            </a:endParaRPr>
          </a:p>
        </p:txBody>
      </p:sp>
      <p:sp>
        <p:nvSpPr>
          <p:cNvPr id="2" name="Rectangle 1"/>
          <p:cNvSpPr/>
          <p:nvPr/>
        </p:nvSpPr>
        <p:spPr>
          <a:xfrm>
            <a:off x="6019800" y="6673334"/>
            <a:ext cx="1752403" cy="184666"/>
          </a:xfrm>
          <a:prstGeom prst="rect">
            <a:avLst/>
          </a:prstGeom>
        </p:spPr>
        <p:txBody>
          <a:bodyPr wrap="none">
            <a:spAutoFit/>
          </a:bodyPr>
          <a:lstStyle/>
          <a:p>
            <a:pPr algn="r"/>
            <a:r>
              <a:rPr lang="en-US" sz="600" dirty="0">
                <a:solidFill>
                  <a:srgbClr val="185298"/>
                </a:solidFill>
              </a:rPr>
              <a:t>©2015 General Dynamics. All rights reserved.</a:t>
            </a:r>
          </a:p>
        </p:txBody>
      </p:sp>
      <p:sp>
        <p:nvSpPr>
          <p:cNvPr id="5" name="TextBox 4"/>
          <p:cNvSpPr txBox="1"/>
          <p:nvPr/>
        </p:nvSpPr>
        <p:spPr>
          <a:xfrm>
            <a:off x="8791579" y="6575761"/>
            <a:ext cx="300082" cy="215444"/>
          </a:xfrm>
          <a:prstGeom prst="rect">
            <a:avLst/>
          </a:prstGeom>
          <a:noFill/>
        </p:spPr>
        <p:txBody>
          <a:bodyPr wrap="none" rtlCol="0">
            <a:spAutoFit/>
          </a:bodyPr>
          <a:lstStyle/>
          <a:p>
            <a:r>
              <a:rPr lang="en-US" sz="800" dirty="0">
                <a:solidFill>
                  <a:srgbClr val="185298"/>
                </a:solidFill>
              </a:rPr>
              <a:t>36</a:t>
            </a:r>
          </a:p>
        </p:txBody>
      </p:sp>
    </p:spTree>
    <p:extLst>
      <p:ext uri="{BB962C8B-B14F-4D97-AF65-F5344CB8AC3E}">
        <p14:creationId xmlns:p14="http://schemas.microsoft.com/office/powerpoint/2010/main" val="8350929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US" dirty="0"/>
              <a:t>11) Offsets (cont.)</a:t>
            </a:r>
          </a:p>
        </p:txBody>
      </p:sp>
      <p:sp>
        <p:nvSpPr>
          <p:cNvPr id="5123" name="Content Placeholder 2"/>
          <p:cNvSpPr>
            <a:spLocks noGrp="1"/>
          </p:cNvSpPr>
          <p:nvPr>
            <p:ph idx="1"/>
          </p:nvPr>
        </p:nvSpPr>
        <p:spPr>
          <a:xfrm>
            <a:off x="685804" y="1304925"/>
            <a:ext cx="8077200" cy="3190875"/>
          </a:xfrm>
        </p:spPr>
        <p:txBody>
          <a:bodyPr>
            <a:noAutofit/>
          </a:bodyPr>
          <a:lstStyle/>
          <a:p>
            <a:pPr lvl="0"/>
            <a:r>
              <a:rPr lang="en-US" sz="2000" dirty="0"/>
              <a:t>Procurements</a:t>
            </a:r>
          </a:p>
          <a:p>
            <a:pPr lvl="0"/>
            <a:r>
              <a:rPr lang="en-US" sz="2000" dirty="0">
                <a:solidFill>
                  <a:schemeClr val="tx1"/>
                </a:solidFill>
              </a:rPr>
              <a:t>Tech Transfer</a:t>
            </a:r>
          </a:p>
          <a:p>
            <a:pPr lvl="0"/>
            <a:r>
              <a:rPr lang="en-US" sz="2000" dirty="0"/>
              <a:t>Local or Co-Production/Assembly</a:t>
            </a:r>
          </a:p>
          <a:p>
            <a:pPr lvl="0"/>
            <a:r>
              <a:rPr lang="en-US" sz="2000" dirty="0"/>
              <a:t>Training</a:t>
            </a:r>
          </a:p>
          <a:p>
            <a:pPr lvl="0"/>
            <a:r>
              <a:rPr lang="en-US" sz="2000" dirty="0">
                <a:solidFill>
                  <a:schemeClr val="tx1"/>
                </a:solidFill>
              </a:rPr>
              <a:t>Maintenance and Repair</a:t>
            </a:r>
          </a:p>
          <a:p>
            <a:pPr lvl="0"/>
            <a:r>
              <a:rPr lang="en-US" sz="2000" dirty="0"/>
              <a:t>Marketing/Export Assistance</a:t>
            </a:r>
          </a:p>
          <a:p>
            <a:pPr lvl="0"/>
            <a:r>
              <a:rPr lang="en-US" sz="2000" dirty="0">
                <a:solidFill>
                  <a:schemeClr val="tx1"/>
                </a:solidFill>
              </a:rPr>
              <a:t>Joint Ventures/Investments</a:t>
            </a:r>
          </a:p>
          <a:p>
            <a:pPr lvl="0"/>
            <a:r>
              <a:rPr lang="en-US" sz="2000" dirty="0"/>
              <a:t>Other </a:t>
            </a:r>
            <a:endParaRPr lang="en-US" sz="2000" dirty="0">
              <a:solidFill>
                <a:schemeClr val="tx1"/>
              </a:solidFill>
            </a:endParaRPr>
          </a:p>
        </p:txBody>
      </p:sp>
      <p:sp>
        <p:nvSpPr>
          <p:cNvPr id="2" name="Rectangle 1"/>
          <p:cNvSpPr/>
          <p:nvPr/>
        </p:nvSpPr>
        <p:spPr>
          <a:xfrm>
            <a:off x="6019800" y="6673334"/>
            <a:ext cx="1752403" cy="184666"/>
          </a:xfrm>
          <a:prstGeom prst="rect">
            <a:avLst/>
          </a:prstGeom>
        </p:spPr>
        <p:txBody>
          <a:bodyPr wrap="none">
            <a:spAutoFit/>
          </a:bodyPr>
          <a:lstStyle/>
          <a:p>
            <a:pPr algn="r"/>
            <a:r>
              <a:rPr lang="en-US" sz="600" dirty="0">
                <a:solidFill>
                  <a:srgbClr val="185298"/>
                </a:solidFill>
              </a:rPr>
              <a:t>©2015 General Dynamics. All rights reserved.</a:t>
            </a:r>
          </a:p>
        </p:txBody>
      </p:sp>
      <p:sp>
        <p:nvSpPr>
          <p:cNvPr id="5" name="TextBox 4"/>
          <p:cNvSpPr txBox="1"/>
          <p:nvPr/>
        </p:nvSpPr>
        <p:spPr>
          <a:xfrm>
            <a:off x="8791579" y="6575761"/>
            <a:ext cx="300082" cy="215444"/>
          </a:xfrm>
          <a:prstGeom prst="rect">
            <a:avLst/>
          </a:prstGeom>
          <a:noFill/>
        </p:spPr>
        <p:txBody>
          <a:bodyPr wrap="none" rtlCol="0">
            <a:spAutoFit/>
          </a:bodyPr>
          <a:lstStyle/>
          <a:p>
            <a:r>
              <a:rPr lang="en-US" sz="800" dirty="0">
                <a:solidFill>
                  <a:srgbClr val="185298"/>
                </a:solidFill>
              </a:rPr>
              <a:t>37</a:t>
            </a:r>
          </a:p>
        </p:txBody>
      </p:sp>
    </p:spTree>
    <p:extLst>
      <p:ext uri="{BB962C8B-B14F-4D97-AF65-F5344CB8AC3E}">
        <p14:creationId xmlns:p14="http://schemas.microsoft.com/office/powerpoint/2010/main" val="7727654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US" dirty="0"/>
              <a:t>11) Offsets (cont.)</a:t>
            </a:r>
          </a:p>
        </p:txBody>
      </p:sp>
      <p:sp>
        <p:nvSpPr>
          <p:cNvPr id="5123" name="Content Placeholder 2"/>
          <p:cNvSpPr>
            <a:spLocks noGrp="1"/>
          </p:cNvSpPr>
          <p:nvPr>
            <p:ph idx="1"/>
          </p:nvPr>
        </p:nvSpPr>
        <p:spPr>
          <a:xfrm>
            <a:off x="685804" y="1304925"/>
            <a:ext cx="8077200" cy="3190875"/>
          </a:xfrm>
        </p:spPr>
        <p:txBody>
          <a:bodyPr>
            <a:noAutofit/>
          </a:bodyPr>
          <a:lstStyle/>
          <a:p>
            <a:pPr lvl="0"/>
            <a:r>
              <a:rPr lang="en-US" sz="2000" dirty="0"/>
              <a:t>Include your offset professional as part of your WIN team</a:t>
            </a:r>
          </a:p>
          <a:p>
            <a:pPr lvl="0"/>
            <a:r>
              <a:rPr lang="en-US" sz="2000" dirty="0">
                <a:solidFill>
                  <a:schemeClr val="tx1"/>
                </a:solidFill>
              </a:rPr>
              <a:t>Develop an early awareness/understanding of the country’s offset requirements</a:t>
            </a:r>
          </a:p>
          <a:p>
            <a:pPr lvl="0"/>
            <a:r>
              <a:rPr lang="en-US" sz="2000" dirty="0"/>
              <a:t>Do not overcommit/make promises that can’t be kept</a:t>
            </a:r>
            <a:endParaRPr lang="en-US" sz="2000" dirty="0">
              <a:solidFill>
                <a:schemeClr val="tx1"/>
              </a:solidFill>
            </a:endParaRPr>
          </a:p>
        </p:txBody>
      </p:sp>
      <p:sp>
        <p:nvSpPr>
          <p:cNvPr id="2" name="Rectangle 1"/>
          <p:cNvSpPr/>
          <p:nvPr/>
        </p:nvSpPr>
        <p:spPr>
          <a:xfrm>
            <a:off x="6019800" y="6673334"/>
            <a:ext cx="1752403" cy="184666"/>
          </a:xfrm>
          <a:prstGeom prst="rect">
            <a:avLst/>
          </a:prstGeom>
        </p:spPr>
        <p:txBody>
          <a:bodyPr wrap="none">
            <a:spAutoFit/>
          </a:bodyPr>
          <a:lstStyle/>
          <a:p>
            <a:pPr algn="r"/>
            <a:r>
              <a:rPr lang="en-US" sz="600" dirty="0">
                <a:solidFill>
                  <a:srgbClr val="185298"/>
                </a:solidFill>
              </a:rPr>
              <a:t>©2015 General Dynamics. All rights reserved.</a:t>
            </a:r>
          </a:p>
        </p:txBody>
      </p:sp>
      <p:sp>
        <p:nvSpPr>
          <p:cNvPr id="5" name="TextBox 4"/>
          <p:cNvSpPr txBox="1"/>
          <p:nvPr/>
        </p:nvSpPr>
        <p:spPr>
          <a:xfrm>
            <a:off x="8791579" y="6575761"/>
            <a:ext cx="300082" cy="215444"/>
          </a:xfrm>
          <a:prstGeom prst="rect">
            <a:avLst/>
          </a:prstGeom>
          <a:noFill/>
        </p:spPr>
        <p:txBody>
          <a:bodyPr wrap="none" rtlCol="0">
            <a:spAutoFit/>
          </a:bodyPr>
          <a:lstStyle/>
          <a:p>
            <a:r>
              <a:rPr lang="en-US" sz="800" dirty="0">
                <a:solidFill>
                  <a:srgbClr val="185298"/>
                </a:solidFill>
              </a:rPr>
              <a:t>38</a:t>
            </a:r>
          </a:p>
        </p:txBody>
      </p:sp>
    </p:spTree>
    <p:extLst>
      <p:ext uri="{BB962C8B-B14F-4D97-AF65-F5344CB8AC3E}">
        <p14:creationId xmlns:p14="http://schemas.microsoft.com/office/powerpoint/2010/main" val="33385934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US" dirty="0"/>
              <a:t>12) Export</a:t>
            </a:r>
          </a:p>
        </p:txBody>
      </p:sp>
      <p:sp>
        <p:nvSpPr>
          <p:cNvPr id="5123" name="Content Placeholder 2"/>
          <p:cNvSpPr>
            <a:spLocks noGrp="1"/>
          </p:cNvSpPr>
          <p:nvPr>
            <p:ph idx="1"/>
          </p:nvPr>
        </p:nvSpPr>
        <p:spPr>
          <a:xfrm>
            <a:off x="685804" y="1304925"/>
            <a:ext cx="8077200" cy="3190875"/>
          </a:xfrm>
        </p:spPr>
        <p:txBody>
          <a:bodyPr>
            <a:noAutofit/>
          </a:bodyPr>
          <a:lstStyle/>
          <a:p>
            <a:pPr lvl="0"/>
            <a:r>
              <a:rPr lang="en-US" sz="2000" dirty="0"/>
              <a:t>What is an export?</a:t>
            </a:r>
          </a:p>
          <a:p>
            <a:pPr lvl="0"/>
            <a:r>
              <a:rPr lang="en-US" sz="2000" dirty="0">
                <a:solidFill>
                  <a:schemeClr val="tx1"/>
                </a:solidFill>
              </a:rPr>
              <a:t>Are yo</a:t>
            </a:r>
            <a:r>
              <a:rPr lang="en-US" sz="2000" dirty="0"/>
              <a:t>u sure about the export classification of your product, program, software, technology or service?</a:t>
            </a:r>
          </a:p>
          <a:p>
            <a:pPr lvl="0"/>
            <a:r>
              <a:rPr lang="en-US" sz="2000" dirty="0">
                <a:solidFill>
                  <a:schemeClr val="tx1"/>
                </a:solidFill>
              </a:rPr>
              <a:t>U.S. Export Control Reform – Myth vs. Reality</a:t>
            </a:r>
          </a:p>
          <a:p>
            <a:pPr lvl="0"/>
            <a:r>
              <a:rPr lang="en-US" sz="2000" dirty="0"/>
              <a:t>Plan early!</a:t>
            </a:r>
            <a:endParaRPr lang="en-US" sz="2000" dirty="0">
              <a:solidFill>
                <a:schemeClr val="tx1"/>
              </a:solidFill>
            </a:endParaRPr>
          </a:p>
        </p:txBody>
      </p:sp>
      <p:sp>
        <p:nvSpPr>
          <p:cNvPr id="2" name="Rectangle 1"/>
          <p:cNvSpPr/>
          <p:nvPr/>
        </p:nvSpPr>
        <p:spPr>
          <a:xfrm>
            <a:off x="6019800" y="6673334"/>
            <a:ext cx="1752403" cy="184666"/>
          </a:xfrm>
          <a:prstGeom prst="rect">
            <a:avLst/>
          </a:prstGeom>
        </p:spPr>
        <p:txBody>
          <a:bodyPr wrap="none">
            <a:spAutoFit/>
          </a:bodyPr>
          <a:lstStyle/>
          <a:p>
            <a:pPr algn="r"/>
            <a:r>
              <a:rPr lang="en-US" sz="600" dirty="0">
                <a:solidFill>
                  <a:srgbClr val="185298"/>
                </a:solidFill>
              </a:rPr>
              <a:t>©2015 General Dynamics. All rights reserved.</a:t>
            </a:r>
          </a:p>
        </p:txBody>
      </p:sp>
      <p:sp>
        <p:nvSpPr>
          <p:cNvPr id="5" name="TextBox 4"/>
          <p:cNvSpPr txBox="1"/>
          <p:nvPr/>
        </p:nvSpPr>
        <p:spPr>
          <a:xfrm>
            <a:off x="8791579" y="6575761"/>
            <a:ext cx="300082" cy="215444"/>
          </a:xfrm>
          <a:prstGeom prst="rect">
            <a:avLst/>
          </a:prstGeom>
          <a:noFill/>
        </p:spPr>
        <p:txBody>
          <a:bodyPr wrap="none" rtlCol="0">
            <a:spAutoFit/>
          </a:bodyPr>
          <a:lstStyle/>
          <a:p>
            <a:r>
              <a:rPr lang="en-US" sz="800" dirty="0">
                <a:solidFill>
                  <a:srgbClr val="185298"/>
                </a:solidFill>
              </a:rPr>
              <a:t>39</a:t>
            </a:r>
          </a:p>
        </p:txBody>
      </p:sp>
    </p:spTree>
    <p:extLst>
      <p:ext uri="{BB962C8B-B14F-4D97-AF65-F5344CB8AC3E}">
        <p14:creationId xmlns:p14="http://schemas.microsoft.com/office/powerpoint/2010/main" val="1961871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dirty="0"/>
              <a:t>1)	Language of the Contract</a:t>
            </a:r>
          </a:p>
        </p:txBody>
      </p:sp>
      <p:sp>
        <p:nvSpPr>
          <p:cNvPr id="5123" name="Content Placeholder 2"/>
          <p:cNvSpPr>
            <a:spLocks noGrp="1"/>
          </p:cNvSpPr>
          <p:nvPr>
            <p:ph idx="1"/>
          </p:nvPr>
        </p:nvSpPr>
        <p:spPr>
          <a:xfrm>
            <a:off x="685804" y="990600"/>
            <a:ext cx="8077200" cy="4648200"/>
          </a:xfrm>
        </p:spPr>
        <p:txBody>
          <a:bodyPr>
            <a:normAutofit fontScale="77500" lnSpcReduction="20000"/>
          </a:bodyPr>
          <a:lstStyle/>
          <a:p>
            <a:pPr>
              <a:lnSpc>
                <a:spcPct val="120000"/>
              </a:lnSpc>
              <a:spcBef>
                <a:spcPts val="0"/>
              </a:spcBef>
            </a:pPr>
            <a:r>
              <a:rPr lang="en-US" sz="2300" dirty="0">
                <a:latin typeface="Arial" panose="020B0604020202020204" pitchFamily="34" charset="0"/>
                <a:cs typeface="Arial" panose="020B0604020202020204" pitchFamily="34" charset="0"/>
              </a:rPr>
              <a:t>Select the governing language of the contract.  Our preference is English.  If the other party doesn’t typically contract in English and if the choice of law is non UK/US/Canada, consider a clause stating that the parties waive the right to claim the contract is invalid because it is in English.</a:t>
            </a:r>
          </a:p>
          <a:p>
            <a:pPr>
              <a:lnSpc>
                <a:spcPct val="120000"/>
              </a:lnSpc>
              <a:spcBef>
                <a:spcPts val="0"/>
              </a:spcBef>
            </a:pPr>
            <a:r>
              <a:rPr lang="en-US" sz="2300" dirty="0">
                <a:latin typeface="Arial" panose="020B0604020202020204" pitchFamily="34" charset="0"/>
                <a:cs typeface="Arial" panose="020B0604020202020204" pitchFamily="34" charset="0"/>
              </a:rPr>
              <a:t>Dual-language contracts – ensure English is the governing language and takes precedence.  Bear in mind costs/delays of translation as well as possibility of translation flaws that could challenge interpretations of key provisions.</a:t>
            </a:r>
          </a:p>
          <a:p>
            <a:pPr>
              <a:lnSpc>
                <a:spcPct val="120000"/>
              </a:lnSpc>
              <a:spcBef>
                <a:spcPts val="0"/>
              </a:spcBef>
            </a:pPr>
            <a:r>
              <a:rPr lang="en-US" sz="2300" dirty="0">
                <a:latin typeface="Arial" panose="020B0604020202020204" pitchFamily="34" charset="0"/>
                <a:cs typeface="Arial" panose="020B0604020202020204" pitchFamily="34" charset="0"/>
              </a:rPr>
              <a:t>Note that even English may sometimes be confusing (British v. American)</a:t>
            </a:r>
          </a:p>
          <a:p>
            <a:pPr>
              <a:lnSpc>
                <a:spcPct val="120000"/>
              </a:lnSpc>
              <a:spcBef>
                <a:spcPts val="0"/>
              </a:spcBef>
            </a:pPr>
            <a:r>
              <a:rPr lang="en-US" sz="2300" dirty="0">
                <a:latin typeface="Arial" panose="020B0604020202020204" pitchFamily="34" charset="0"/>
                <a:cs typeface="Arial" panose="020B0604020202020204" pitchFamily="34" charset="0"/>
              </a:rPr>
              <a:t>Use clear language.  Resist archaic and florid terminology.</a:t>
            </a:r>
          </a:p>
          <a:p>
            <a:pPr>
              <a:lnSpc>
                <a:spcPct val="120000"/>
              </a:lnSpc>
              <a:spcBef>
                <a:spcPts val="0"/>
              </a:spcBef>
            </a:pPr>
            <a:r>
              <a:rPr lang="en-US" sz="2300" dirty="0">
                <a:latin typeface="Arial" panose="020B0604020202020204" pitchFamily="34" charset="0"/>
                <a:cs typeface="Arial" panose="020B0604020202020204" pitchFamily="34" charset="0"/>
              </a:rPr>
              <a:t>Terms of art are problematic, especially terms of art that try to limit liability.  The term of art “consequential damages” is typically very confusing as to what that term means in foreign jurisdictions.  Simple alternatives are better - such as a cap on damages.</a:t>
            </a:r>
            <a:endParaRPr lang="en-US" sz="2600" dirty="0">
              <a:latin typeface="Arial" panose="020B0604020202020204" pitchFamily="34" charset="0"/>
              <a:cs typeface="Arial" panose="020B0604020202020204" pitchFamily="34" charset="0"/>
            </a:endParaRPr>
          </a:p>
          <a:p>
            <a:pPr marL="0" indent="0">
              <a:lnSpc>
                <a:spcPct val="120000"/>
              </a:lnSpc>
              <a:spcBef>
                <a:spcPts val="0"/>
              </a:spcBef>
              <a:buNone/>
            </a:pPr>
            <a:r>
              <a:rPr lang="en-US" sz="2800" dirty="0">
                <a:latin typeface="Arial" panose="020B0604020202020204" pitchFamily="34" charset="0"/>
                <a:cs typeface="Arial" panose="020B0604020202020204" pitchFamily="34" charset="0"/>
              </a:rPr>
              <a:t>	</a:t>
            </a:r>
          </a:p>
          <a:p>
            <a:pPr marL="225425" lvl="1" indent="-106363" algn="just">
              <a:lnSpc>
                <a:spcPct val="120000"/>
              </a:lnSpc>
              <a:spcBef>
                <a:spcPts val="0"/>
              </a:spcBef>
              <a:buNone/>
              <a:defRPr/>
            </a:pPr>
            <a:r>
              <a:rPr lang="en-US" sz="2800" dirty="0">
                <a:latin typeface="Arial" panose="020B0604020202020204" pitchFamily="34" charset="0"/>
                <a:cs typeface="Arial" panose="020B0604020202020204" pitchFamily="34" charset="0"/>
              </a:rPr>
              <a:t>     </a:t>
            </a:r>
          </a:p>
        </p:txBody>
      </p:sp>
      <p:sp>
        <p:nvSpPr>
          <p:cNvPr id="2" name="Rectangle 1"/>
          <p:cNvSpPr/>
          <p:nvPr/>
        </p:nvSpPr>
        <p:spPr>
          <a:xfrm>
            <a:off x="3438525" y="6649134"/>
            <a:ext cx="4572000" cy="184666"/>
          </a:xfrm>
          <a:prstGeom prst="rect">
            <a:avLst/>
          </a:prstGeom>
        </p:spPr>
        <p:txBody>
          <a:bodyPr>
            <a:spAutoFit/>
          </a:bodyPr>
          <a:lstStyle/>
          <a:p>
            <a:pPr algn="r"/>
            <a:r>
              <a:rPr lang="en-US" sz="600" dirty="0">
                <a:solidFill>
                  <a:srgbClr val="185298"/>
                </a:solidFill>
              </a:rPr>
              <a:t>©2015 General Dynamics. All rights reserved.</a:t>
            </a:r>
          </a:p>
        </p:txBody>
      </p:sp>
      <p:sp>
        <p:nvSpPr>
          <p:cNvPr id="3" name="TextBox 2"/>
          <p:cNvSpPr txBox="1"/>
          <p:nvPr/>
        </p:nvSpPr>
        <p:spPr>
          <a:xfrm>
            <a:off x="8686800" y="6564868"/>
            <a:ext cx="242374" cy="215444"/>
          </a:xfrm>
          <a:prstGeom prst="rect">
            <a:avLst/>
          </a:prstGeom>
          <a:noFill/>
        </p:spPr>
        <p:txBody>
          <a:bodyPr wrap="none" rtlCol="0">
            <a:spAutoFit/>
          </a:bodyPr>
          <a:lstStyle/>
          <a:p>
            <a:r>
              <a:rPr lang="en-US" sz="800" dirty="0">
                <a:solidFill>
                  <a:srgbClr val="185298"/>
                </a:solidFill>
              </a:rPr>
              <a:t>4</a:t>
            </a:r>
          </a:p>
        </p:txBody>
      </p:sp>
    </p:spTree>
    <p:extLst>
      <p:ext uri="{BB962C8B-B14F-4D97-AF65-F5344CB8AC3E}">
        <p14:creationId xmlns:p14="http://schemas.microsoft.com/office/powerpoint/2010/main" val="2992705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US" dirty="0"/>
              <a:t>12) Export (cont.)</a:t>
            </a:r>
          </a:p>
        </p:txBody>
      </p:sp>
      <p:sp>
        <p:nvSpPr>
          <p:cNvPr id="5123" name="Content Placeholder 2"/>
          <p:cNvSpPr>
            <a:spLocks noGrp="1"/>
          </p:cNvSpPr>
          <p:nvPr>
            <p:ph idx="1"/>
          </p:nvPr>
        </p:nvSpPr>
        <p:spPr>
          <a:xfrm>
            <a:off x="685804" y="1304925"/>
            <a:ext cx="8077200" cy="3981450"/>
          </a:xfrm>
        </p:spPr>
        <p:txBody>
          <a:bodyPr>
            <a:noAutofit/>
          </a:bodyPr>
          <a:lstStyle/>
          <a:p>
            <a:pPr lvl="0"/>
            <a:r>
              <a:rPr lang="en-US" sz="2000" dirty="0"/>
              <a:t>What is an export?  It is not just products and software that are subject to export controls – your actions as a person can be controlled and require licensing</a:t>
            </a:r>
          </a:p>
          <a:p>
            <a:pPr lvl="0"/>
            <a:r>
              <a:rPr lang="en-US" sz="2000" dirty="0"/>
              <a:t>Export classification.  The export classification of the product, program, software, technology or services we are going to market internationally should be determined in writing before capture plans are drafted</a:t>
            </a:r>
          </a:p>
          <a:p>
            <a:pPr lvl="0"/>
            <a:r>
              <a:rPr lang="en-US" sz="2000" dirty="0">
                <a:solidFill>
                  <a:schemeClr val="tx1"/>
                </a:solidFill>
              </a:rPr>
              <a:t>Reform.  U.S. Export Control Reform did not relieve any controls.  Some items were moved to different regulations (ITAR to EAR, EAR to ITAR) and some new permissions were created; none of these changes fulfilled the original promise of “easier exporting of less significant items.”</a:t>
            </a:r>
          </a:p>
        </p:txBody>
      </p:sp>
      <p:sp>
        <p:nvSpPr>
          <p:cNvPr id="2" name="Rectangle 1"/>
          <p:cNvSpPr/>
          <p:nvPr/>
        </p:nvSpPr>
        <p:spPr>
          <a:xfrm>
            <a:off x="6019800" y="6673334"/>
            <a:ext cx="1752403" cy="184666"/>
          </a:xfrm>
          <a:prstGeom prst="rect">
            <a:avLst/>
          </a:prstGeom>
        </p:spPr>
        <p:txBody>
          <a:bodyPr wrap="none">
            <a:spAutoFit/>
          </a:bodyPr>
          <a:lstStyle/>
          <a:p>
            <a:pPr algn="r"/>
            <a:r>
              <a:rPr lang="en-US" sz="600" dirty="0">
                <a:solidFill>
                  <a:srgbClr val="185298"/>
                </a:solidFill>
              </a:rPr>
              <a:t>©2015 General Dynamics. All rights reserved.</a:t>
            </a:r>
          </a:p>
        </p:txBody>
      </p:sp>
      <p:sp>
        <p:nvSpPr>
          <p:cNvPr id="5" name="TextBox 4"/>
          <p:cNvSpPr txBox="1"/>
          <p:nvPr/>
        </p:nvSpPr>
        <p:spPr>
          <a:xfrm>
            <a:off x="8791579" y="6575761"/>
            <a:ext cx="300082" cy="215444"/>
          </a:xfrm>
          <a:prstGeom prst="rect">
            <a:avLst/>
          </a:prstGeom>
          <a:noFill/>
        </p:spPr>
        <p:txBody>
          <a:bodyPr wrap="none" rtlCol="0">
            <a:spAutoFit/>
          </a:bodyPr>
          <a:lstStyle/>
          <a:p>
            <a:r>
              <a:rPr lang="en-US" sz="800" dirty="0">
                <a:solidFill>
                  <a:srgbClr val="185298"/>
                </a:solidFill>
              </a:rPr>
              <a:t>40</a:t>
            </a:r>
          </a:p>
        </p:txBody>
      </p:sp>
    </p:spTree>
    <p:extLst>
      <p:ext uri="{BB962C8B-B14F-4D97-AF65-F5344CB8AC3E}">
        <p14:creationId xmlns:p14="http://schemas.microsoft.com/office/powerpoint/2010/main" val="36943192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US" dirty="0"/>
              <a:t>12) Export (cont.)</a:t>
            </a:r>
          </a:p>
        </p:txBody>
      </p:sp>
      <p:sp>
        <p:nvSpPr>
          <p:cNvPr id="5123" name="Content Placeholder 2"/>
          <p:cNvSpPr>
            <a:spLocks noGrp="1"/>
          </p:cNvSpPr>
          <p:nvPr>
            <p:ph idx="1"/>
          </p:nvPr>
        </p:nvSpPr>
        <p:spPr>
          <a:xfrm>
            <a:off x="685804" y="1304925"/>
            <a:ext cx="8077200" cy="3981450"/>
          </a:xfrm>
        </p:spPr>
        <p:txBody>
          <a:bodyPr>
            <a:noAutofit/>
          </a:bodyPr>
          <a:lstStyle/>
          <a:p>
            <a:pPr lvl="0"/>
            <a:r>
              <a:rPr lang="en-US" sz="2000" dirty="0"/>
              <a:t>Timing.  It is important to allow for the timing of export control reviews, classification determinations, and license applications in international pursuits to avoid last minute issues.  Examples include participation at international trade shows, marketing demonstrations to customers, visits to facilities, etc.</a:t>
            </a:r>
            <a:endParaRPr lang="en-US" sz="2000" dirty="0">
              <a:solidFill>
                <a:schemeClr val="tx1"/>
              </a:solidFill>
            </a:endParaRPr>
          </a:p>
        </p:txBody>
      </p:sp>
      <p:sp>
        <p:nvSpPr>
          <p:cNvPr id="2" name="Rectangle 1"/>
          <p:cNvSpPr/>
          <p:nvPr/>
        </p:nvSpPr>
        <p:spPr>
          <a:xfrm>
            <a:off x="6019800" y="6673334"/>
            <a:ext cx="1752403" cy="184666"/>
          </a:xfrm>
          <a:prstGeom prst="rect">
            <a:avLst/>
          </a:prstGeom>
        </p:spPr>
        <p:txBody>
          <a:bodyPr wrap="none">
            <a:spAutoFit/>
          </a:bodyPr>
          <a:lstStyle/>
          <a:p>
            <a:pPr algn="r"/>
            <a:r>
              <a:rPr lang="en-US" sz="600" dirty="0">
                <a:solidFill>
                  <a:srgbClr val="185298"/>
                </a:solidFill>
              </a:rPr>
              <a:t>©2015 General Dynamics. All rights reserved.</a:t>
            </a:r>
          </a:p>
        </p:txBody>
      </p:sp>
      <p:sp>
        <p:nvSpPr>
          <p:cNvPr id="5" name="TextBox 4"/>
          <p:cNvSpPr txBox="1"/>
          <p:nvPr/>
        </p:nvSpPr>
        <p:spPr>
          <a:xfrm>
            <a:off x="8791579" y="6575761"/>
            <a:ext cx="300082" cy="215444"/>
          </a:xfrm>
          <a:prstGeom prst="rect">
            <a:avLst/>
          </a:prstGeom>
          <a:noFill/>
        </p:spPr>
        <p:txBody>
          <a:bodyPr wrap="none" rtlCol="0">
            <a:spAutoFit/>
          </a:bodyPr>
          <a:lstStyle/>
          <a:p>
            <a:r>
              <a:rPr lang="en-US" sz="800" dirty="0">
                <a:solidFill>
                  <a:srgbClr val="185298"/>
                </a:solidFill>
              </a:rPr>
              <a:t>41</a:t>
            </a:r>
          </a:p>
        </p:txBody>
      </p:sp>
    </p:spTree>
    <p:extLst>
      <p:ext uri="{BB962C8B-B14F-4D97-AF65-F5344CB8AC3E}">
        <p14:creationId xmlns:p14="http://schemas.microsoft.com/office/powerpoint/2010/main" val="10387469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33400" y="304800"/>
            <a:ext cx="8061325" cy="533400"/>
          </a:xfrm>
        </p:spPr>
        <p:txBody>
          <a:bodyPr/>
          <a:lstStyle/>
          <a:p>
            <a:r>
              <a:rPr lang="en-US" altLang="en-US" dirty="0"/>
              <a:t>13)	 Tax Risk Profile: What is at Stake?</a:t>
            </a:r>
          </a:p>
        </p:txBody>
      </p:sp>
      <p:sp>
        <p:nvSpPr>
          <p:cNvPr id="23555" name="Rectangle 3"/>
          <p:cNvSpPr>
            <a:spLocks noGrp="1" noChangeArrowheads="1"/>
          </p:cNvSpPr>
          <p:nvPr>
            <p:ph type="body" idx="4294967295"/>
          </p:nvPr>
        </p:nvSpPr>
        <p:spPr>
          <a:xfrm>
            <a:off x="609600" y="1447800"/>
            <a:ext cx="8048625" cy="4495800"/>
          </a:xfrm>
          <a:prstGeom prst="rect">
            <a:avLst/>
          </a:prstGeom>
        </p:spPr>
        <p:txBody>
          <a:bodyPr/>
          <a:lstStyle/>
          <a:p>
            <a:r>
              <a:rPr lang="en-US" altLang="en-US" sz="2400" dirty="0"/>
              <a:t>Material risk exists for foreign governments to tax international activities</a:t>
            </a:r>
          </a:p>
          <a:p>
            <a:r>
              <a:rPr lang="en-US" altLang="en-US" sz="2400" dirty="0"/>
              <a:t>Risk has increased due to:</a:t>
            </a:r>
          </a:p>
          <a:p>
            <a:pPr lvl="2"/>
            <a:r>
              <a:rPr lang="en-US" altLang="en-US" sz="2000" dirty="0">
                <a:solidFill>
                  <a:schemeClr val="tx1"/>
                </a:solidFill>
              </a:rPr>
              <a:t>Countries’ fiscal needs and aggressive efforts to generate tax revenue</a:t>
            </a:r>
          </a:p>
          <a:p>
            <a:pPr lvl="2"/>
            <a:r>
              <a:rPr lang="en-US" altLang="en-US" sz="2000" dirty="0">
                <a:solidFill>
                  <a:schemeClr val="tx1"/>
                </a:solidFill>
              </a:rPr>
              <a:t>New country-by-country reporting requirements address perceived abuses by multinational corporations</a:t>
            </a:r>
          </a:p>
        </p:txBody>
      </p:sp>
      <p:sp>
        <p:nvSpPr>
          <p:cNvPr id="5" name="Footer Placeholder 3"/>
          <p:cNvSpPr>
            <a:spLocks noGrp="1"/>
          </p:cNvSpPr>
          <p:nvPr>
            <p:ph type="ftr" sz="quarter" idx="4294967295"/>
          </p:nvPr>
        </p:nvSpPr>
        <p:spPr>
          <a:xfrm>
            <a:off x="609600" y="6358823"/>
            <a:ext cx="8048625" cy="476250"/>
          </a:xfrm>
          <a:prstGeom prst="rect">
            <a:avLst/>
          </a:prstGeom>
        </p:spPr>
        <p:txBody>
          <a:bodyPr/>
          <a:lstStyle/>
          <a:p>
            <a:pPr>
              <a:defRPr/>
            </a:pPr>
            <a:r>
              <a:rPr lang="en-US" altLang="en-US" dirty="0"/>
              <a:t> </a:t>
            </a:r>
          </a:p>
        </p:txBody>
      </p:sp>
      <p:sp>
        <p:nvSpPr>
          <p:cNvPr id="2" name="TextBox 1"/>
          <p:cNvSpPr txBox="1"/>
          <p:nvPr/>
        </p:nvSpPr>
        <p:spPr>
          <a:xfrm>
            <a:off x="8648700" y="6486525"/>
            <a:ext cx="300082" cy="215444"/>
          </a:xfrm>
          <a:prstGeom prst="rect">
            <a:avLst/>
          </a:prstGeom>
          <a:noFill/>
        </p:spPr>
        <p:txBody>
          <a:bodyPr wrap="none" rtlCol="0">
            <a:spAutoFit/>
          </a:bodyPr>
          <a:lstStyle/>
          <a:p>
            <a:r>
              <a:rPr lang="en-US" sz="800" dirty="0"/>
              <a:t>42</a:t>
            </a:r>
          </a:p>
        </p:txBody>
      </p:sp>
      <p:sp>
        <p:nvSpPr>
          <p:cNvPr id="6" name="Rectangle 5"/>
          <p:cNvSpPr/>
          <p:nvPr/>
        </p:nvSpPr>
        <p:spPr>
          <a:xfrm>
            <a:off x="6019800" y="6673334"/>
            <a:ext cx="1752403" cy="184666"/>
          </a:xfrm>
          <a:prstGeom prst="rect">
            <a:avLst/>
          </a:prstGeom>
        </p:spPr>
        <p:txBody>
          <a:bodyPr wrap="none">
            <a:spAutoFit/>
          </a:bodyPr>
          <a:lstStyle/>
          <a:p>
            <a:pPr algn="r"/>
            <a:r>
              <a:rPr lang="en-US" sz="600" dirty="0">
                <a:solidFill>
                  <a:srgbClr val="185298"/>
                </a:solidFill>
              </a:rPr>
              <a:t>©2015 General Dynamics. All rights reserved.</a:t>
            </a:r>
          </a:p>
        </p:txBody>
      </p:sp>
    </p:spTree>
    <p:extLst>
      <p:ext uri="{BB962C8B-B14F-4D97-AF65-F5344CB8AC3E}">
        <p14:creationId xmlns:p14="http://schemas.microsoft.com/office/powerpoint/2010/main" val="3715012556"/>
      </p:ext>
    </p:extLst>
  </p:cSld>
  <p:clrMapOvr>
    <a:masterClrMapping/>
  </p:clrMapOvr>
  <p:transition spd="slow">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534400" cy="609600"/>
          </a:xfrm>
        </p:spPr>
        <p:txBody>
          <a:bodyPr/>
          <a:lstStyle/>
          <a:p>
            <a:r>
              <a:rPr lang="en-US" dirty="0"/>
              <a:t>Taxation of Int’l/Cross-Border Business</a:t>
            </a:r>
          </a:p>
        </p:txBody>
      </p:sp>
      <p:sp>
        <p:nvSpPr>
          <p:cNvPr id="3" name="Content Placeholder 2"/>
          <p:cNvSpPr>
            <a:spLocks noGrp="1"/>
          </p:cNvSpPr>
          <p:nvPr>
            <p:ph idx="4294967295"/>
          </p:nvPr>
        </p:nvSpPr>
        <p:spPr>
          <a:xfrm>
            <a:off x="628650" y="1163781"/>
            <a:ext cx="8048625" cy="4932219"/>
          </a:xfrm>
          <a:prstGeom prst="rect">
            <a:avLst/>
          </a:prstGeom>
        </p:spPr>
        <p:txBody>
          <a:bodyPr/>
          <a:lstStyle/>
          <a:p>
            <a:pPr marL="457200" lvl="1" indent="0">
              <a:buNone/>
            </a:pPr>
            <a:endParaRPr lang="en-US" sz="2000" dirty="0"/>
          </a:p>
          <a:p>
            <a:r>
              <a:rPr lang="en-US" sz="2000" dirty="0"/>
              <a:t>If an entity has a taxable presence or Permanent Establishment (PE) in a foreign country it means the company pays foreign and home country corporate income taxes on the same income</a:t>
            </a:r>
          </a:p>
          <a:p>
            <a:r>
              <a:rPr lang="en-US" sz="2000" dirty="0"/>
              <a:t>US entities can typically offset foreign taxes paid against US Federal corporate income taxes if they have sufficient Foreign Source Income (FSI) </a:t>
            </a:r>
          </a:p>
          <a:p>
            <a:r>
              <a:rPr lang="en-US" sz="2000" dirty="0"/>
              <a:t>You should try to avoid or minimize foreign taxes on foreign source income</a:t>
            </a:r>
          </a:p>
          <a:p>
            <a:pPr lvl="1"/>
            <a:r>
              <a:rPr lang="en-US" sz="2000" dirty="0">
                <a:solidFill>
                  <a:schemeClr val="tx1"/>
                </a:solidFill>
              </a:rPr>
              <a:t>Increase in tax-free FSI = cash up to 35¢ per dollar</a:t>
            </a:r>
          </a:p>
          <a:p>
            <a:r>
              <a:rPr lang="en-US" sz="2000" dirty="0"/>
              <a:t>GOAL – </a:t>
            </a:r>
            <a:r>
              <a:rPr lang="en-US" sz="2000" dirty="0">
                <a:solidFill>
                  <a:srgbClr val="FF0000"/>
                </a:solidFill>
              </a:rPr>
              <a:t>Minimize Foreign taxes and Maximize FSI</a:t>
            </a:r>
          </a:p>
          <a:p>
            <a:endParaRPr lang="en-US" sz="2400" dirty="0"/>
          </a:p>
          <a:p>
            <a:pPr lvl="0">
              <a:buClr>
                <a:srgbClr val="000000"/>
              </a:buClr>
            </a:pPr>
            <a:endParaRPr lang="en-US" sz="2000" dirty="0">
              <a:solidFill>
                <a:srgbClr val="000000"/>
              </a:solidFill>
            </a:endParaRPr>
          </a:p>
        </p:txBody>
      </p:sp>
      <p:sp>
        <p:nvSpPr>
          <p:cNvPr id="4" name="Rectangle 3"/>
          <p:cNvSpPr/>
          <p:nvPr/>
        </p:nvSpPr>
        <p:spPr>
          <a:xfrm>
            <a:off x="6019800" y="6673334"/>
            <a:ext cx="1752403" cy="184666"/>
          </a:xfrm>
          <a:prstGeom prst="rect">
            <a:avLst/>
          </a:prstGeom>
        </p:spPr>
        <p:txBody>
          <a:bodyPr wrap="none">
            <a:spAutoFit/>
          </a:bodyPr>
          <a:lstStyle/>
          <a:p>
            <a:pPr algn="r"/>
            <a:r>
              <a:rPr lang="en-US" sz="600" dirty="0">
                <a:solidFill>
                  <a:srgbClr val="185298"/>
                </a:solidFill>
              </a:rPr>
              <a:t>©2015 General Dynamics. All rights reserved.</a:t>
            </a:r>
          </a:p>
        </p:txBody>
      </p:sp>
      <p:sp>
        <p:nvSpPr>
          <p:cNvPr id="5" name="TextBox 4"/>
          <p:cNvSpPr txBox="1"/>
          <p:nvPr/>
        </p:nvSpPr>
        <p:spPr>
          <a:xfrm>
            <a:off x="8505825" y="6559034"/>
            <a:ext cx="300082" cy="215444"/>
          </a:xfrm>
          <a:prstGeom prst="rect">
            <a:avLst/>
          </a:prstGeom>
          <a:noFill/>
        </p:spPr>
        <p:txBody>
          <a:bodyPr wrap="none" rtlCol="0">
            <a:spAutoFit/>
          </a:bodyPr>
          <a:lstStyle/>
          <a:p>
            <a:r>
              <a:rPr lang="en-US" sz="800" dirty="0"/>
              <a:t>43</a:t>
            </a:r>
          </a:p>
        </p:txBody>
      </p:sp>
    </p:spTree>
    <p:extLst>
      <p:ext uri="{BB962C8B-B14F-4D97-AF65-F5344CB8AC3E}">
        <p14:creationId xmlns:p14="http://schemas.microsoft.com/office/powerpoint/2010/main" val="25872814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Permanent Establishment</a:t>
            </a:r>
          </a:p>
        </p:txBody>
      </p:sp>
      <p:sp>
        <p:nvSpPr>
          <p:cNvPr id="3" name="Content Placeholder 2"/>
          <p:cNvSpPr>
            <a:spLocks noGrp="1"/>
          </p:cNvSpPr>
          <p:nvPr>
            <p:ph idx="4294967295"/>
          </p:nvPr>
        </p:nvSpPr>
        <p:spPr>
          <a:xfrm>
            <a:off x="609600" y="1295400"/>
            <a:ext cx="8048625" cy="4932219"/>
          </a:xfrm>
          <a:prstGeom prst="rect">
            <a:avLst/>
          </a:prstGeom>
        </p:spPr>
        <p:txBody>
          <a:bodyPr/>
          <a:lstStyle/>
          <a:p>
            <a:pPr>
              <a:lnSpc>
                <a:spcPct val="90000"/>
              </a:lnSpc>
              <a:spcBef>
                <a:spcPts val="1200"/>
              </a:spcBef>
            </a:pPr>
            <a:r>
              <a:rPr lang="en-US" altLang="en-US" sz="2200" dirty="0"/>
              <a:t>Foreign countries generally tax U.S. entities doing business in country through a permanent establishment (“PE”)</a:t>
            </a:r>
            <a:endParaRPr lang="en-US" altLang="en-US" sz="2400" dirty="0"/>
          </a:p>
          <a:p>
            <a:pPr>
              <a:lnSpc>
                <a:spcPct val="90000"/>
              </a:lnSpc>
              <a:spcBef>
                <a:spcPts val="1200"/>
              </a:spcBef>
            </a:pPr>
            <a:r>
              <a:rPr lang="en-US" altLang="en-US" sz="2200" dirty="0"/>
              <a:t>What is Permanent Establishment?</a:t>
            </a:r>
          </a:p>
          <a:p>
            <a:pPr lvl="1">
              <a:lnSpc>
                <a:spcPct val="90000"/>
              </a:lnSpc>
            </a:pPr>
            <a:r>
              <a:rPr lang="en-US" altLang="en-US" sz="1800" dirty="0">
                <a:solidFill>
                  <a:schemeClr val="tx1"/>
                </a:solidFill>
              </a:rPr>
              <a:t>Four primary tests – to determine PE</a:t>
            </a:r>
          </a:p>
          <a:p>
            <a:pPr lvl="2">
              <a:lnSpc>
                <a:spcPct val="90000"/>
              </a:lnSpc>
            </a:pPr>
            <a:r>
              <a:rPr lang="en-US" altLang="en-US" sz="1600" dirty="0">
                <a:solidFill>
                  <a:schemeClr val="tx1"/>
                </a:solidFill>
              </a:rPr>
              <a:t>Fixed place of business</a:t>
            </a:r>
          </a:p>
          <a:p>
            <a:pPr lvl="2">
              <a:lnSpc>
                <a:spcPct val="90000"/>
              </a:lnSpc>
            </a:pPr>
            <a:r>
              <a:rPr lang="en-US" altLang="en-US" sz="1600" dirty="0">
                <a:solidFill>
                  <a:schemeClr val="tx1"/>
                </a:solidFill>
              </a:rPr>
              <a:t>Dependent agents authorized to sign contracts</a:t>
            </a:r>
          </a:p>
          <a:p>
            <a:pPr lvl="2">
              <a:lnSpc>
                <a:spcPct val="90000"/>
              </a:lnSpc>
            </a:pPr>
            <a:r>
              <a:rPr lang="en-US" altLang="en-US" sz="1600" dirty="0">
                <a:solidFill>
                  <a:schemeClr val="tx1"/>
                </a:solidFill>
              </a:rPr>
              <a:t>Installation or construction projects</a:t>
            </a:r>
          </a:p>
          <a:p>
            <a:pPr lvl="2">
              <a:lnSpc>
                <a:spcPct val="90000"/>
              </a:lnSpc>
            </a:pPr>
            <a:r>
              <a:rPr lang="en-US" altLang="en-US" sz="1600" dirty="0">
                <a:solidFill>
                  <a:schemeClr val="tx1"/>
                </a:solidFill>
              </a:rPr>
              <a:t>Long term services</a:t>
            </a:r>
          </a:p>
          <a:p>
            <a:pPr>
              <a:lnSpc>
                <a:spcPct val="90000"/>
              </a:lnSpc>
              <a:spcBef>
                <a:spcPts val="1200"/>
              </a:spcBef>
            </a:pPr>
            <a:r>
              <a:rPr lang="en-US" sz="2200" dirty="0">
                <a:solidFill>
                  <a:srgbClr val="000000"/>
                </a:solidFill>
                <a:latin typeface="Arial" panose="020B0604020202020204" pitchFamily="34" charset="0"/>
                <a:cs typeface="Arial" panose="020B0604020202020204" pitchFamily="34" charset="0"/>
              </a:rPr>
              <a:t>If a PE exists, source country will tax income “attributable” to the PE</a:t>
            </a:r>
          </a:p>
          <a:p>
            <a:pPr lvl="1">
              <a:lnSpc>
                <a:spcPct val="90000"/>
              </a:lnSpc>
              <a:spcBef>
                <a:spcPts val="600"/>
              </a:spcBef>
            </a:pPr>
            <a:r>
              <a:rPr lang="en-US" sz="1800" dirty="0">
                <a:solidFill>
                  <a:srgbClr val="000000"/>
                </a:solidFill>
                <a:latin typeface="Arial" panose="020B0604020202020204" pitchFamily="34" charset="0"/>
                <a:cs typeface="Arial" panose="020B0604020202020204" pitchFamily="34" charset="0"/>
              </a:rPr>
              <a:t>This attraction of profits creates a layer of uncertainty as treaties and source country laws and courts determine attribution</a:t>
            </a:r>
          </a:p>
          <a:p>
            <a:pPr>
              <a:lnSpc>
                <a:spcPct val="90000"/>
              </a:lnSpc>
            </a:pPr>
            <a:endParaRPr lang="en-US" altLang="en-US" sz="2000" dirty="0"/>
          </a:p>
          <a:p>
            <a:pPr marL="0" lvl="0" indent="0">
              <a:buClr>
                <a:srgbClr val="000000"/>
              </a:buClr>
              <a:buNone/>
            </a:pPr>
            <a:endParaRPr lang="en-US" sz="2000" dirty="0">
              <a:solidFill>
                <a:srgbClr val="000000"/>
              </a:solidFill>
            </a:endParaRPr>
          </a:p>
        </p:txBody>
      </p:sp>
      <p:sp>
        <p:nvSpPr>
          <p:cNvPr id="4" name="Rectangle 3"/>
          <p:cNvSpPr/>
          <p:nvPr/>
        </p:nvSpPr>
        <p:spPr>
          <a:xfrm>
            <a:off x="6019800" y="6673334"/>
            <a:ext cx="1752403" cy="184666"/>
          </a:xfrm>
          <a:prstGeom prst="rect">
            <a:avLst/>
          </a:prstGeom>
        </p:spPr>
        <p:txBody>
          <a:bodyPr wrap="none">
            <a:spAutoFit/>
          </a:bodyPr>
          <a:lstStyle/>
          <a:p>
            <a:pPr algn="r"/>
            <a:r>
              <a:rPr lang="en-US" sz="600" dirty="0">
                <a:solidFill>
                  <a:srgbClr val="185298"/>
                </a:solidFill>
              </a:rPr>
              <a:t>©2015 General Dynamics. All rights reserved.</a:t>
            </a:r>
          </a:p>
        </p:txBody>
      </p:sp>
      <p:sp>
        <p:nvSpPr>
          <p:cNvPr id="5" name="TextBox 4"/>
          <p:cNvSpPr txBox="1"/>
          <p:nvPr/>
        </p:nvSpPr>
        <p:spPr>
          <a:xfrm>
            <a:off x="8458200" y="6399252"/>
            <a:ext cx="300082" cy="215444"/>
          </a:xfrm>
          <a:prstGeom prst="rect">
            <a:avLst/>
          </a:prstGeom>
          <a:noFill/>
        </p:spPr>
        <p:txBody>
          <a:bodyPr wrap="none" rtlCol="0">
            <a:spAutoFit/>
          </a:bodyPr>
          <a:lstStyle/>
          <a:p>
            <a:r>
              <a:rPr lang="en-US" sz="800" dirty="0"/>
              <a:t>44</a:t>
            </a:r>
          </a:p>
        </p:txBody>
      </p:sp>
    </p:spTree>
    <p:extLst>
      <p:ext uri="{BB962C8B-B14F-4D97-AF65-F5344CB8AC3E}">
        <p14:creationId xmlns:p14="http://schemas.microsoft.com/office/powerpoint/2010/main" val="8945507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4294967295"/>
          </p:nvPr>
        </p:nvSpPr>
        <p:spPr>
          <a:xfrm>
            <a:off x="638175" y="6245225"/>
            <a:ext cx="8048625" cy="476250"/>
          </a:xfrm>
          <a:prstGeom prst="rect">
            <a:avLst/>
          </a:prstGeom>
        </p:spPr>
        <p:txBody>
          <a:bodyPr/>
          <a:lstStyle/>
          <a:p>
            <a:pPr>
              <a:defRPr/>
            </a:pPr>
            <a:endParaRPr lang="en-US" b="0" dirty="0">
              <a:latin typeface="Times New Roman" pitchFamily="18" charset="0"/>
            </a:endParaRPr>
          </a:p>
          <a:p>
            <a:pPr>
              <a:defRPr/>
            </a:pPr>
            <a:endParaRPr lang="en-US" sz="1000" dirty="0"/>
          </a:p>
        </p:txBody>
      </p:sp>
      <p:sp>
        <p:nvSpPr>
          <p:cNvPr id="30723" name="Rectangle 2"/>
          <p:cNvSpPr>
            <a:spLocks noGrp="1" noChangeArrowheads="1"/>
          </p:cNvSpPr>
          <p:nvPr>
            <p:ph type="title"/>
          </p:nvPr>
        </p:nvSpPr>
        <p:spPr>
          <a:xfrm>
            <a:off x="479425" y="546100"/>
            <a:ext cx="8034338" cy="609600"/>
          </a:xfrm>
        </p:spPr>
        <p:txBody>
          <a:bodyPr lIns="91429" tIns="45714" rIns="91429" bIns="45714" anchor="t"/>
          <a:lstStyle/>
          <a:p>
            <a:r>
              <a:rPr lang="en-US" altLang="en-US" dirty="0"/>
              <a:t>Costs of a PE</a:t>
            </a:r>
          </a:p>
        </p:txBody>
      </p:sp>
      <p:sp>
        <p:nvSpPr>
          <p:cNvPr id="30724" name="Rectangle 3"/>
          <p:cNvSpPr>
            <a:spLocks noGrp="1" noChangeArrowheads="1"/>
          </p:cNvSpPr>
          <p:nvPr>
            <p:ph type="body" idx="4294967295"/>
          </p:nvPr>
        </p:nvSpPr>
        <p:spPr>
          <a:xfrm>
            <a:off x="533400" y="1219200"/>
            <a:ext cx="8391525" cy="4638675"/>
          </a:xfrm>
          <a:prstGeom prst="rect">
            <a:avLst/>
          </a:prstGeom>
        </p:spPr>
        <p:txBody>
          <a:bodyPr lIns="91429" tIns="45714" rIns="91429" bIns="45714"/>
          <a:lstStyle/>
          <a:p>
            <a:pPr>
              <a:lnSpc>
                <a:spcPct val="80000"/>
              </a:lnSpc>
            </a:pPr>
            <a:r>
              <a:rPr lang="en-US" altLang="en-US" sz="2000" dirty="0"/>
              <a:t>Administrative Costs</a:t>
            </a:r>
          </a:p>
          <a:p>
            <a:pPr lvl="1">
              <a:lnSpc>
                <a:spcPct val="80000"/>
              </a:lnSpc>
            </a:pPr>
            <a:r>
              <a:rPr lang="en-US" altLang="en-US" sz="1800" dirty="0">
                <a:solidFill>
                  <a:schemeClr val="tx1"/>
                </a:solidFill>
              </a:rPr>
              <a:t>Local legal and professional fees to register and deregister the company </a:t>
            </a:r>
          </a:p>
          <a:p>
            <a:pPr lvl="1">
              <a:lnSpc>
                <a:spcPct val="80000"/>
              </a:lnSpc>
            </a:pPr>
            <a:r>
              <a:rPr lang="en-US" altLang="en-US" sz="1800" dirty="0">
                <a:solidFill>
                  <a:schemeClr val="tx1"/>
                </a:solidFill>
              </a:rPr>
              <a:t>Costs to file VAT, corporate and local taxes</a:t>
            </a:r>
          </a:p>
          <a:p>
            <a:pPr lvl="1">
              <a:lnSpc>
                <a:spcPct val="80000"/>
              </a:lnSpc>
            </a:pPr>
            <a:r>
              <a:rPr lang="en-US" altLang="en-US" sz="1800" dirty="0">
                <a:solidFill>
                  <a:schemeClr val="tx1"/>
                </a:solidFill>
              </a:rPr>
              <a:t>Costs to prepare local currency financial data</a:t>
            </a:r>
          </a:p>
          <a:p>
            <a:pPr lvl="1">
              <a:lnSpc>
                <a:spcPct val="80000"/>
              </a:lnSpc>
            </a:pPr>
            <a:r>
              <a:rPr lang="en-US" altLang="en-US" sz="1800" dirty="0">
                <a:solidFill>
                  <a:schemeClr val="tx1"/>
                </a:solidFill>
              </a:rPr>
              <a:t>Audit fees</a:t>
            </a:r>
          </a:p>
          <a:p>
            <a:pPr lvl="1">
              <a:lnSpc>
                <a:spcPct val="80000"/>
              </a:lnSpc>
            </a:pPr>
            <a:r>
              <a:rPr lang="en-US" altLang="en-US" sz="1800" dirty="0">
                <a:solidFill>
                  <a:schemeClr val="tx1"/>
                </a:solidFill>
              </a:rPr>
              <a:t>Payroll related fees and charges</a:t>
            </a:r>
          </a:p>
          <a:p>
            <a:pPr>
              <a:lnSpc>
                <a:spcPct val="80000"/>
              </a:lnSpc>
            </a:pPr>
            <a:r>
              <a:rPr lang="en-US" altLang="en-US" sz="2000" dirty="0"/>
              <a:t>Individual Taxes – Employees will generally be subject to foreign income tax, labor laws and regulations</a:t>
            </a:r>
          </a:p>
          <a:p>
            <a:pPr>
              <a:lnSpc>
                <a:spcPct val="80000"/>
              </a:lnSpc>
            </a:pPr>
            <a:r>
              <a:rPr lang="en-US" altLang="en-US" sz="2000" dirty="0"/>
              <a:t>Corporate Income taxes – </a:t>
            </a:r>
            <a:r>
              <a:rPr lang="en-US" altLang="en-US" sz="2000" dirty="0">
                <a:solidFill>
                  <a:schemeClr val="tx1"/>
                </a:solidFill>
              </a:rPr>
              <a:t>may be creditable in part </a:t>
            </a:r>
            <a:r>
              <a:rPr lang="en-US" altLang="en-US" sz="2000" dirty="0"/>
              <a:t>against your Federal income tax</a:t>
            </a:r>
          </a:p>
          <a:p>
            <a:pPr>
              <a:lnSpc>
                <a:spcPct val="80000"/>
              </a:lnSpc>
            </a:pPr>
            <a:r>
              <a:rPr lang="en-US" altLang="en-US" sz="2000" dirty="0">
                <a:solidFill>
                  <a:schemeClr val="tx1"/>
                </a:solidFill>
              </a:rPr>
              <a:t>Foreign officials have potential access to all US entity contract activity in country of PE</a:t>
            </a:r>
          </a:p>
          <a:p>
            <a:pPr lvl="1">
              <a:lnSpc>
                <a:spcPct val="80000"/>
              </a:lnSpc>
            </a:pPr>
            <a:endParaRPr lang="en-US" altLang="en-US" sz="2300" dirty="0"/>
          </a:p>
          <a:p>
            <a:pPr lvl="1">
              <a:lnSpc>
                <a:spcPct val="80000"/>
              </a:lnSpc>
            </a:pPr>
            <a:endParaRPr lang="en-US" altLang="en-US" sz="2300" dirty="0"/>
          </a:p>
        </p:txBody>
      </p:sp>
      <p:sp>
        <p:nvSpPr>
          <p:cNvPr id="5" name="Rectangle 4"/>
          <p:cNvSpPr/>
          <p:nvPr/>
        </p:nvSpPr>
        <p:spPr>
          <a:xfrm>
            <a:off x="6019800" y="6673334"/>
            <a:ext cx="1752403" cy="184666"/>
          </a:xfrm>
          <a:prstGeom prst="rect">
            <a:avLst/>
          </a:prstGeom>
        </p:spPr>
        <p:txBody>
          <a:bodyPr wrap="none">
            <a:spAutoFit/>
          </a:bodyPr>
          <a:lstStyle/>
          <a:p>
            <a:pPr algn="r"/>
            <a:r>
              <a:rPr lang="en-US" sz="600" dirty="0">
                <a:solidFill>
                  <a:srgbClr val="185298"/>
                </a:solidFill>
              </a:rPr>
              <a:t>©2015 General Dynamics. All rights reserved.</a:t>
            </a:r>
          </a:p>
        </p:txBody>
      </p:sp>
      <p:sp>
        <p:nvSpPr>
          <p:cNvPr id="2" name="TextBox 1"/>
          <p:cNvSpPr txBox="1"/>
          <p:nvPr/>
        </p:nvSpPr>
        <p:spPr>
          <a:xfrm>
            <a:off x="8496300" y="6581775"/>
            <a:ext cx="300082" cy="215444"/>
          </a:xfrm>
          <a:prstGeom prst="rect">
            <a:avLst/>
          </a:prstGeom>
          <a:noFill/>
        </p:spPr>
        <p:txBody>
          <a:bodyPr wrap="none" rtlCol="0">
            <a:spAutoFit/>
          </a:bodyPr>
          <a:lstStyle/>
          <a:p>
            <a:r>
              <a:rPr lang="en-US" sz="800" dirty="0"/>
              <a:t>45</a:t>
            </a:r>
          </a:p>
        </p:txBody>
      </p:sp>
    </p:spTree>
    <p:extLst>
      <p:ext uri="{BB962C8B-B14F-4D97-AF65-F5344CB8AC3E}">
        <p14:creationId xmlns:p14="http://schemas.microsoft.com/office/powerpoint/2010/main" val="3405002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58802"/>
          </a:xfrm>
        </p:spPr>
        <p:txBody>
          <a:bodyPr/>
          <a:lstStyle/>
          <a:p>
            <a:r>
              <a:rPr lang="en-US" altLang="en-US" dirty="0"/>
              <a:t>Foreign Source Income (FSI)</a:t>
            </a:r>
            <a:endParaRPr lang="en-US" dirty="0"/>
          </a:p>
        </p:txBody>
      </p:sp>
      <p:sp>
        <p:nvSpPr>
          <p:cNvPr id="3" name="Content Placeholder 2"/>
          <p:cNvSpPr>
            <a:spLocks noGrp="1"/>
          </p:cNvSpPr>
          <p:nvPr>
            <p:ph idx="4294967295"/>
          </p:nvPr>
        </p:nvSpPr>
        <p:spPr>
          <a:xfrm>
            <a:off x="628650" y="1163781"/>
            <a:ext cx="8048625" cy="4322619"/>
          </a:xfrm>
          <a:prstGeom prst="rect">
            <a:avLst/>
          </a:prstGeom>
        </p:spPr>
        <p:txBody>
          <a:bodyPr/>
          <a:lstStyle/>
          <a:p>
            <a:pPr>
              <a:buClr>
                <a:srgbClr val="000000"/>
              </a:buClr>
            </a:pPr>
            <a:r>
              <a:rPr lang="en-US" sz="2000" dirty="0">
                <a:solidFill>
                  <a:srgbClr val="000000"/>
                </a:solidFill>
              </a:rPr>
              <a:t>Foreign Source Income</a:t>
            </a:r>
          </a:p>
          <a:p>
            <a:pPr lvl="1">
              <a:lnSpc>
                <a:spcPct val="80000"/>
              </a:lnSpc>
            </a:pPr>
            <a:r>
              <a:rPr lang="en-US" altLang="en-US" sz="2000" dirty="0">
                <a:solidFill>
                  <a:schemeClr val="tx1"/>
                </a:solidFill>
              </a:rPr>
              <a:t>Equipment – Title and risk of loss transfer outside of the US</a:t>
            </a:r>
          </a:p>
          <a:p>
            <a:pPr lvl="2">
              <a:lnSpc>
                <a:spcPct val="80000"/>
              </a:lnSpc>
            </a:pPr>
            <a:r>
              <a:rPr lang="en-US" altLang="en-US" sz="1800" dirty="0">
                <a:solidFill>
                  <a:schemeClr val="tx1"/>
                </a:solidFill>
              </a:rPr>
              <a:t>Transfer at the foreign border is preferred to avoid foreign import duties and VAT </a:t>
            </a:r>
          </a:p>
          <a:p>
            <a:pPr lvl="2">
              <a:lnSpc>
                <a:spcPct val="80000"/>
              </a:lnSpc>
            </a:pPr>
            <a:r>
              <a:rPr lang="en-US" altLang="en-US" sz="1800" dirty="0">
                <a:solidFill>
                  <a:schemeClr val="tx1"/>
                </a:solidFill>
              </a:rPr>
              <a:t>Add title transfer clause to contract</a:t>
            </a:r>
          </a:p>
          <a:p>
            <a:pPr lvl="1">
              <a:lnSpc>
                <a:spcPct val="80000"/>
              </a:lnSpc>
            </a:pPr>
            <a:r>
              <a:rPr lang="en-US" altLang="en-US" sz="1800" dirty="0">
                <a:solidFill>
                  <a:schemeClr val="tx1"/>
                </a:solidFill>
              </a:rPr>
              <a:t>Services – Performed in a foreign jurisdiction including military base, embassy or US territory (Guam, Puerto Rico, etc.)</a:t>
            </a:r>
            <a:endParaRPr lang="en-US" sz="1600" dirty="0">
              <a:solidFill>
                <a:schemeClr val="tx1"/>
              </a:solidFill>
            </a:endParaRPr>
          </a:p>
          <a:p>
            <a:pPr lvl="1"/>
            <a:r>
              <a:rPr lang="en-US" sz="1800" dirty="0">
                <a:solidFill>
                  <a:schemeClr val="tx1"/>
                </a:solidFill>
              </a:rPr>
              <a:t>Additional Administrative costs of structuring are offset by the free cash generated by excess FSI for GD</a:t>
            </a:r>
          </a:p>
          <a:p>
            <a:endParaRPr lang="en-US" altLang="en-US" sz="2400" dirty="0"/>
          </a:p>
          <a:p>
            <a:r>
              <a:rPr lang="en-US" altLang="en-US" sz="2000" dirty="0"/>
              <a:t>Related party sales should always be structured to maximize FSI</a:t>
            </a:r>
            <a:endParaRPr lang="en-US" sz="2000" dirty="0"/>
          </a:p>
          <a:p>
            <a:pPr>
              <a:lnSpc>
                <a:spcPct val="80000"/>
              </a:lnSpc>
            </a:pPr>
            <a:endParaRPr lang="en-US" altLang="en-US" sz="2000" dirty="0"/>
          </a:p>
          <a:p>
            <a:pPr>
              <a:lnSpc>
                <a:spcPct val="80000"/>
              </a:lnSpc>
            </a:pPr>
            <a:r>
              <a:rPr lang="en-US" altLang="en-US" sz="2000" dirty="0"/>
              <a:t>GOAL– </a:t>
            </a:r>
            <a:r>
              <a:rPr lang="en-US" altLang="en-US" sz="2000" dirty="0">
                <a:solidFill>
                  <a:schemeClr val="tx1"/>
                </a:solidFill>
              </a:rPr>
              <a:t>Generate FSI without foreign corporate income tax</a:t>
            </a:r>
          </a:p>
        </p:txBody>
      </p:sp>
      <p:sp>
        <p:nvSpPr>
          <p:cNvPr id="4" name="Rectangle 3"/>
          <p:cNvSpPr/>
          <p:nvPr/>
        </p:nvSpPr>
        <p:spPr>
          <a:xfrm>
            <a:off x="6019800" y="6673334"/>
            <a:ext cx="1752403" cy="184666"/>
          </a:xfrm>
          <a:prstGeom prst="rect">
            <a:avLst/>
          </a:prstGeom>
        </p:spPr>
        <p:txBody>
          <a:bodyPr wrap="none">
            <a:spAutoFit/>
          </a:bodyPr>
          <a:lstStyle/>
          <a:p>
            <a:pPr algn="r"/>
            <a:r>
              <a:rPr lang="en-US" sz="600" dirty="0">
                <a:solidFill>
                  <a:srgbClr val="185298"/>
                </a:solidFill>
              </a:rPr>
              <a:t>©2015 General Dynamics. All rights reserved.</a:t>
            </a:r>
          </a:p>
        </p:txBody>
      </p:sp>
      <p:sp>
        <p:nvSpPr>
          <p:cNvPr id="5" name="TextBox 4"/>
          <p:cNvSpPr txBox="1"/>
          <p:nvPr/>
        </p:nvSpPr>
        <p:spPr>
          <a:xfrm>
            <a:off x="8496300" y="6406634"/>
            <a:ext cx="300082" cy="215444"/>
          </a:xfrm>
          <a:prstGeom prst="rect">
            <a:avLst/>
          </a:prstGeom>
          <a:noFill/>
        </p:spPr>
        <p:txBody>
          <a:bodyPr wrap="none" rtlCol="0">
            <a:spAutoFit/>
          </a:bodyPr>
          <a:lstStyle/>
          <a:p>
            <a:r>
              <a:rPr lang="en-US" sz="800" dirty="0"/>
              <a:t>46</a:t>
            </a:r>
          </a:p>
        </p:txBody>
      </p:sp>
    </p:spTree>
    <p:extLst>
      <p:ext uri="{BB962C8B-B14F-4D97-AF65-F5344CB8AC3E}">
        <p14:creationId xmlns:p14="http://schemas.microsoft.com/office/powerpoint/2010/main" val="41070137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3986" name="Rectangle 2"/>
          <p:cNvSpPr>
            <a:spLocks noGrp="1" noChangeArrowheads="1"/>
          </p:cNvSpPr>
          <p:nvPr>
            <p:ph type="title"/>
          </p:nvPr>
        </p:nvSpPr>
        <p:spPr>
          <a:xfrm>
            <a:off x="623888" y="381000"/>
            <a:ext cx="8337550" cy="573088"/>
          </a:xfrm>
        </p:spPr>
        <p:txBody>
          <a:bodyPr/>
          <a:lstStyle/>
          <a:p>
            <a:r>
              <a:rPr lang="en-US" altLang="en-US" dirty="0"/>
              <a:t>Other Business Taxes</a:t>
            </a:r>
          </a:p>
        </p:txBody>
      </p:sp>
      <p:sp>
        <p:nvSpPr>
          <p:cNvPr id="2473987" name="Rectangle 3"/>
          <p:cNvSpPr>
            <a:spLocks noGrp="1" noChangeArrowheads="1"/>
          </p:cNvSpPr>
          <p:nvPr>
            <p:ph type="body" idx="4294967295"/>
          </p:nvPr>
        </p:nvSpPr>
        <p:spPr>
          <a:xfrm>
            <a:off x="609600" y="1219200"/>
            <a:ext cx="8048625" cy="4495800"/>
          </a:xfrm>
          <a:prstGeom prst="rect">
            <a:avLst/>
          </a:prstGeom>
        </p:spPr>
        <p:txBody>
          <a:bodyPr/>
          <a:lstStyle/>
          <a:p>
            <a:pPr>
              <a:lnSpc>
                <a:spcPct val="90000"/>
              </a:lnSpc>
            </a:pPr>
            <a:r>
              <a:rPr lang="en-US" altLang="en-US" sz="2000" dirty="0"/>
              <a:t>Withholding taxes on transactions by non-residents </a:t>
            </a:r>
          </a:p>
          <a:p>
            <a:pPr lvl="1">
              <a:lnSpc>
                <a:spcPct val="90000"/>
              </a:lnSpc>
            </a:pPr>
            <a:r>
              <a:rPr lang="en-US" altLang="en-US" sz="1800" dirty="0">
                <a:solidFill>
                  <a:schemeClr val="tx1"/>
                </a:solidFill>
              </a:rPr>
              <a:t>Generally, a tax (5- 30%) is applied to the gross contract value</a:t>
            </a:r>
          </a:p>
          <a:p>
            <a:pPr lvl="1">
              <a:lnSpc>
                <a:spcPct val="90000"/>
              </a:lnSpc>
            </a:pPr>
            <a:r>
              <a:rPr lang="en-US" altLang="en-US" sz="1800" dirty="0">
                <a:solidFill>
                  <a:schemeClr val="tx1"/>
                </a:solidFill>
              </a:rPr>
              <a:t>Tax treaties or local law specify withholding tax rates based on the type of income and may provide exemptions</a:t>
            </a:r>
            <a:endParaRPr lang="en-US" altLang="en-US" sz="2200" dirty="0">
              <a:solidFill>
                <a:schemeClr val="tx1"/>
              </a:solidFill>
            </a:endParaRPr>
          </a:p>
          <a:p>
            <a:pPr>
              <a:lnSpc>
                <a:spcPct val="90000"/>
              </a:lnSpc>
            </a:pPr>
            <a:r>
              <a:rPr lang="en-US" altLang="en-US" sz="2000" dirty="0"/>
              <a:t>Value Added Tax (VAT, GST, JCT) </a:t>
            </a:r>
          </a:p>
          <a:p>
            <a:pPr lvl="1">
              <a:lnSpc>
                <a:spcPct val="90000"/>
              </a:lnSpc>
            </a:pPr>
            <a:r>
              <a:rPr lang="en-US" altLang="en-US" sz="2000" dirty="0">
                <a:solidFill>
                  <a:schemeClr val="tx1"/>
                </a:solidFill>
              </a:rPr>
              <a:t>A consumption tax that is imposed at each stage of the value chain from production to final sale</a:t>
            </a:r>
          </a:p>
          <a:p>
            <a:pPr lvl="2">
              <a:lnSpc>
                <a:spcPct val="90000"/>
              </a:lnSpc>
            </a:pPr>
            <a:r>
              <a:rPr lang="en-US" altLang="en-US" sz="1800" dirty="0">
                <a:solidFill>
                  <a:schemeClr val="tx1"/>
                </a:solidFill>
              </a:rPr>
              <a:t>Applies to both goods and services</a:t>
            </a:r>
          </a:p>
          <a:p>
            <a:pPr lvl="2">
              <a:lnSpc>
                <a:spcPct val="90000"/>
              </a:lnSpc>
            </a:pPr>
            <a:r>
              <a:rPr lang="en-US" altLang="en-US" sz="1800" dirty="0">
                <a:solidFill>
                  <a:schemeClr val="tx1"/>
                </a:solidFill>
              </a:rPr>
              <a:t>Rates vary and range from 5% - 25%</a:t>
            </a:r>
          </a:p>
        </p:txBody>
      </p:sp>
      <p:sp>
        <p:nvSpPr>
          <p:cNvPr id="5" name="Rectangle 4"/>
          <p:cNvSpPr/>
          <p:nvPr/>
        </p:nvSpPr>
        <p:spPr>
          <a:xfrm>
            <a:off x="6019800" y="6673334"/>
            <a:ext cx="1752403" cy="184666"/>
          </a:xfrm>
          <a:prstGeom prst="rect">
            <a:avLst/>
          </a:prstGeom>
        </p:spPr>
        <p:txBody>
          <a:bodyPr wrap="none">
            <a:spAutoFit/>
          </a:bodyPr>
          <a:lstStyle/>
          <a:p>
            <a:pPr algn="r"/>
            <a:r>
              <a:rPr lang="en-US" sz="600" dirty="0">
                <a:solidFill>
                  <a:srgbClr val="185298"/>
                </a:solidFill>
              </a:rPr>
              <a:t>©2015 General Dynamics. All rights reserved.</a:t>
            </a:r>
          </a:p>
        </p:txBody>
      </p:sp>
      <p:sp>
        <p:nvSpPr>
          <p:cNvPr id="2" name="TextBox 1"/>
          <p:cNvSpPr txBox="1"/>
          <p:nvPr/>
        </p:nvSpPr>
        <p:spPr>
          <a:xfrm>
            <a:off x="8420100" y="6448425"/>
            <a:ext cx="300082" cy="215444"/>
          </a:xfrm>
          <a:prstGeom prst="rect">
            <a:avLst/>
          </a:prstGeom>
          <a:noFill/>
        </p:spPr>
        <p:txBody>
          <a:bodyPr wrap="none" rtlCol="0">
            <a:spAutoFit/>
          </a:bodyPr>
          <a:lstStyle/>
          <a:p>
            <a:r>
              <a:rPr lang="en-US" sz="800" dirty="0"/>
              <a:t>47</a:t>
            </a:r>
          </a:p>
        </p:txBody>
      </p:sp>
    </p:spTree>
    <p:extLst>
      <p:ext uri="{BB962C8B-B14F-4D97-AF65-F5344CB8AC3E}">
        <p14:creationId xmlns:p14="http://schemas.microsoft.com/office/powerpoint/2010/main" val="852312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Autofit/>
          </a:bodyPr>
          <a:lstStyle/>
          <a:p>
            <a:pPr eaLnBrk="1" hangingPunct="1"/>
            <a:r>
              <a:rPr lang="en-US" dirty="0"/>
              <a:t>2)	Anti-Corruption Compliance and Extra Territoriality </a:t>
            </a:r>
            <a:br>
              <a:rPr lang="en-US" dirty="0"/>
            </a:br>
            <a:r>
              <a:rPr lang="en-US" dirty="0"/>
              <a:t>	of US Law</a:t>
            </a:r>
          </a:p>
        </p:txBody>
      </p:sp>
      <p:sp>
        <p:nvSpPr>
          <p:cNvPr id="5123" name="Content Placeholder 2"/>
          <p:cNvSpPr>
            <a:spLocks noGrp="1"/>
          </p:cNvSpPr>
          <p:nvPr>
            <p:ph idx="1"/>
          </p:nvPr>
        </p:nvSpPr>
        <p:spPr>
          <a:xfrm>
            <a:off x="685804" y="1114426"/>
            <a:ext cx="8077200" cy="4362451"/>
          </a:xfrm>
        </p:spPr>
        <p:txBody>
          <a:bodyPr>
            <a:normAutofit/>
          </a:bodyPr>
          <a:lstStyle/>
          <a:p>
            <a:pPr>
              <a:lnSpc>
                <a:spcPct val="120000"/>
              </a:lnSpc>
              <a:spcBef>
                <a:spcPts val="0"/>
              </a:spcBef>
            </a:pPr>
            <a:r>
              <a:rPr lang="en-US" sz="1900" dirty="0">
                <a:latin typeface="Arial" panose="020B0604020202020204" pitchFamily="34" charset="0"/>
                <a:cs typeface="Arial" panose="020B0604020202020204" pitchFamily="34" charset="0"/>
              </a:rPr>
              <a:t>Do you really know the foreign entity/company and who owns them or controls them?  US Law – “bad actors” concept – check prohibited parties list.  </a:t>
            </a:r>
          </a:p>
          <a:p>
            <a:pPr>
              <a:lnSpc>
                <a:spcPct val="120000"/>
              </a:lnSpc>
              <a:spcBef>
                <a:spcPts val="0"/>
              </a:spcBef>
            </a:pPr>
            <a:r>
              <a:rPr lang="en-US" sz="1900" dirty="0">
                <a:latin typeface="Arial" panose="020B0604020202020204" pitchFamily="34" charset="0"/>
                <a:cs typeface="Arial" panose="020B0604020202020204" pitchFamily="34" charset="0"/>
              </a:rPr>
              <a:t>Are you using third party sales representatives or consultants?  Greatest FCPA risk area.</a:t>
            </a:r>
          </a:p>
          <a:p>
            <a:pPr>
              <a:lnSpc>
                <a:spcPct val="120000"/>
              </a:lnSpc>
              <a:spcBef>
                <a:spcPts val="0"/>
              </a:spcBef>
            </a:pPr>
            <a:r>
              <a:rPr lang="en-US" sz="1900" dirty="0">
                <a:latin typeface="Arial" panose="020B0604020202020204" pitchFamily="34" charset="0"/>
                <a:cs typeface="Arial" panose="020B0604020202020204" pitchFamily="34" charset="0"/>
              </a:rPr>
              <a:t>Activities overseas can create potential liability under foreign law and US law.  E.g. FCPA, export controls laws anti-boycott laws have extra territorial application. Critical to ensure that foreign customers/partners/agents comply with certain US laws that have extraterritorial applicability.</a:t>
            </a:r>
          </a:p>
          <a:p>
            <a:pPr marL="225425" lvl="1" indent="-106363" algn="just">
              <a:lnSpc>
                <a:spcPct val="120000"/>
              </a:lnSpc>
              <a:spcBef>
                <a:spcPts val="0"/>
              </a:spcBef>
              <a:buNone/>
              <a:defRPr/>
            </a:pPr>
            <a:r>
              <a:rPr lang="en-US" sz="2800" dirty="0">
                <a:latin typeface="Arial" panose="020B0604020202020204" pitchFamily="34" charset="0"/>
                <a:cs typeface="Arial" panose="020B0604020202020204" pitchFamily="34" charset="0"/>
              </a:rPr>
              <a:t>     </a:t>
            </a:r>
          </a:p>
        </p:txBody>
      </p:sp>
      <p:sp>
        <p:nvSpPr>
          <p:cNvPr id="2" name="Rectangle 1"/>
          <p:cNvSpPr/>
          <p:nvPr/>
        </p:nvSpPr>
        <p:spPr>
          <a:xfrm>
            <a:off x="6612167" y="6668184"/>
            <a:ext cx="1760417" cy="215444"/>
          </a:xfrm>
          <a:prstGeom prst="rect">
            <a:avLst/>
          </a:prstGeom>
        </p:spPr>
        <p:txBody>
          <a:bodyPr wrap="none">
            <a:spAutoFit/>
          </a:bodyPr>
          <a:lstStyle/>
          <a:p>
            <a:pPr algn="r"/>
            <a:r>
              <a:rPr lang="en-US" sz="600" dirty="0">
                <a:solidFill>
                  <a:srgbClr val="185298"/>
                </a:solidFill>
              </a:rPr>
              <a:t>©2015 General Dynamics. All rights reserved</a:t>
            </a:r>
            <a:r>
              <a:rPr lang="en-US" sz="800" dirty="0">
                <a:solidFill>
                  <a:srgbClr val="185298"/>
                </a:solidFill>
              </a:rPr>
              <a:t>.</a:t>
            </a:r>
          </a:p>
        </p:txBody>
      </p:sp>
      <p:sp>
        <p:nvSpPr>
          <p:cNvPr id="3" name="TextBox 2"/>
          <p:cNvSpPr txBox="1"/>
          <p:nvPr/>
        </p:nvSpPr>
        <p:spPr>
          <a:xfrm>
            <a:off x="8791579" y="6575761"/>
            <a:ext cx="242374" cy="215444"/>
          </a:xfrm>
          <a:prstGeom prst="rect">
            <a:avLst/>
          </a:prstGeom>
          <a:noFill/>
        </p:spPr>
        <p:txBody>
          <a:bodyPr wrap="none" rtlCol="0">
            <a:spAutoFit/>
          </a:bodyPr>
          <a:lstStyle/>
          <a:p>
            <a:r>
              <a:rPr lang="en-US" sz="800" dirty="0">
                <a:solidFill>
                  <a:srgbClr val="185298"/>
                </a:solidFill>
              </a:rPr>
              <a:t>5</a:t>
            </a:r>
          </a:p>
        </p:txBody>
      </p:sp>
    </p:spTree>
    <p:extLst>
      <p:ext uri="{BB962C8B-B14F-4D97-AF65-F5344CB8AC3E}">
        <p14:creationId xmlns:p14="http://schemas.microsoft.com/office/powerpoint/2010/main" val="676538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Autofit/>
          </a:bodyPr>
          <a:lstStyle/>
          <a:p>
            <a:pPr eaLnBrk="1" hangingPunct="1"/>
            <a:r>
              <a:rPr lang="en-US" dirty="0"/>
              <a:t>3)	Governing Law/Choice of Law and the Disputes</a:t>
            </a:r>
            <a:br>
              <a:rPr lang="en-US" dirty="0"/>
            </a:br>
            <a:r>
              <a:rPr lang="en-US" dirty="0"/>
              <a:t>	Process</a:t>
            </a:r>
          </a:p>
        </p:txBody>
      </p:sp>
      <p:sp>
        <p:nvSpPr>
          <p:cNvPr id="5123" name="Content Placeholder 2"/>
          <p:cNvSpPr>
            <a:spLocks noGrp="1"/>
          </p:cNvSpPr>
          <p:nvPr>
            <p:ph idx="1"/>
          </p:nvPr>
        </p:nvSpPr>
        <p:spPr>
          <a:xfrm>
            <a:off x="685804" y="1285875"/>
            <a:ext cx="8077200" cy="4800600"/>
          </a:xfrm>
        </p:spPr>
        <p:txBody>
          <a:bodyPr>
            <a:normAutofit fontScale="70000" lnSpcReduction="20000"/>
          </a:bodyPr>
          <a:lstStyle/>
          <a:p>
            <a:pPr>
              <a:lnSpc>
                <a:spcPct val="120000"/>
              </a:lnSpc>
              <a:spcBef>
                <a:spcPts val="0"/>
              </a:spcBef>
            </a:pPr>
            <a:r>
              <a:rPr lang="en-US" sz="2600" dirty="0">
                <a:latin typeface="Arial" panose="020B0604020202020204" pitchFamily="34" charset="0"/>
                <a:cs typeface="Arial" panose="020B0604020202020204" pitchFamily="34" charset="0"/>
              </a:rPr>
              <a:t>A jurisdiction’s laws will govern the rights of the parties and address remedies.</a:t>
            </a:r>
          </a:p>
          <a:p>
            <a:pPr>
              <a:lnSpc>
                <a:spcPct val="120000"/>
              </a:lnSpc>
              <a:spcBef>
                <a:spcPts val="0"/>
              </a:spcBef>
            </a:pPr>
            <a:r>
              <a:rPr lang="en-US" sz="2600" dirty="0">
                <a:latin typeface="Arial" panose="020B0604020202020204" pitchFamily="34" charset="0"/>
                <a:cs typeface="Arial" panose="020B0604020202020204" pitchFamily="34" charset="0"/>
              </a:rPr>
              <a:t>Choice of law provisions are not absolute due to some mandatory provisions of local law that the parties cannot contract out of (e.g. statutory compensation to distributors/reps when you terminates agreement)</a:t>
            </a:r>
          </a:p>
          <a:p>
            <a:pPr>
              <a:lnSpc>
                <a:spcPct val="120000"/>
              </a:lnSpc>
              <a:spcBef>
                <a:spcPts val="0"/>
              </a:spcBef>
            </a:pPr>
            <a:r>
              <a:rPr lang="en-US" sz="2600" dirty="0">
                <a:latin typeface="Arial" panose="020B0604020202020204" pitchFamily="34" charset="0"/>
                <a:cs typeface="Arial" panose="020B0604020202020204" pitchFamily="34" charset="0"/>
              </a:rPr>
              <a:t>Venue/choice of law is important as you typically wants to resolve contract disputes with foreign parties in the US court system for reasons of convenience and impartiality.</a:t>
            </a:r>
          </a:p>
          <a:p>
            <a:pPr>
              <a:lnSpc>
                <a:spcPct val="120000"/>
              </a:lnSpc>
              <a:spcBef>
                <a:spcPts val="0"/>
              </a:spcBef>
            </a:pPr>
            <a:r>
              <a:rPr lang="en-US" sz="2600" dirty="0">
                <a:latin typeface="Arial" panose="020B0604020202020204" pitchFamily="34" charset="0"/>
                <a:cs typeface="Arial" panose="020B0604020202020204" pitchFamily="34" charset="0"/>
              </a:rPr>
              <a:t>Issue enforceability vs. a foreign party.  You can win a dispute in a US court but unless the foreign party has assets in US to satisfy the judgment, you might need to institute a court case in the foreign country’s courts.  Some courts don’t recognize foreign court judgments.  Retry the case?</a:t>
            </a:r>
          </a:p>
          <a:p>
            <a:pPr>
              <a:lnSpc>
                <a:spcPct val="120000"/>
              </a:lnSpc>
              <a:spcBef>
                <a:spcPts val="0"/>
              </a:spcBef>
            </a:pPr>
            <a:r>
              <a:rPr lang="en-US" sz="2600" dirty="0">
                <a:latin typeface="Arial" panose="020B0604020202020204" pitchFamily="34" charset="0"/>
                <a:cs typeface="Arial" panose="020B0604020202020204" pitchFamily="34" charset="0"/>
              </a:rPr>
              <a:t>Sometimes arbitration is the answer – if foreign country is a signatory to the UN Convention of the Recognition and Enforcement of Foreign Arbitral Awards.  Foreign courts can still make enforcement of arbitration award difficult, but the Convention might help.</a:t>
            </a:r>
            <a:r>
              <a:rPr lang="en-US" sz="2800" dirty="0">
                <a:latin typeface="Arial" panose="020B0604020202020204" pitchFamily="34" charset="0"/>
                <a:cs typeface="Arial" panose="020B0604020202020204" pitchFamily="34" charset="0"/>
              </a:rPr>
              <a:t> </a:t>
            </a:r>
          </a:p>
        </p:txBody>
      </p:sp>
      <p:sp>
        <p:nvSpPr>
          <p:cNvPr id="2" name="Rectangle 1"/>
          <p:cNvSpPr/>
          <p:nvPr/>
        </p:nvSpPr>
        <p:spPr>
          <a:xfrm>
            <a:off x="6096000" y="6705600"/>
            <a:ext cx="1752403" cy="184666"/>
          </a:xfrm>
          <a:prstGeom prst="rect">
            <a:avLst/>
          </a:prstGeom>
        </p:spPr>
        <p:txBody>
          <a:bodyPr wrap="none">
            <a:spAutoFit/>
          </a:bodyPr>
          <a:lstStyle/>
          <a:p>
            <a:r>
              <a:rPr lang="en-US" sz="600" dirty="0">
                <a:solidFill>
                  <a:srgbClr val="185298"/>
                </a:solidFill>
              </a:rPr>
              <a:t>©2015 General Dynamics. All rights reserved.</a:t>
            </a:r>
            <a:endParaRPr lang="en-US" sz="1400" dirty="0"/>
          </a:p>
        </p:txBody>
      </p:sp>
      <p:sp>
        <p:nvSpPr>
          <p:cNvPr id="5" name="TextBox 4"/>
          <p:cNvSpPr txBox="1"/>
          <p:nvPr/>
        </p:nvSpPr>
        <p:spPr>
          <a:xfrm>
            <a:off x="8791579" y="6575761"/>
            <a:ext cx="242374" cy="215444"/>
          </a:xfrm>
          <a:prstGeom prst="rect">
            <a:avLst/>
          </a:prstGeom>
          <a:noFill/>
        </p:spPr>
        <p:txBody>
          <a:bodyPr wrap="none" rtlCol="0">
            <a:spAutoFit/>
          </a:bodyPr>
          <a:lstStyle/>
          <a:p>
            <a:r>
              <a:rPr lang="en-US" sz="800" dirty="0">
                <a:solidFill>
                  <a:srgbClr val="185298"/>
                </a:solidFill>
              </a:rPr>
              <a:t>6</a:t>
            </a:r>
          </a:p>
        </p:txBody>
      </p:sp>
    </p:spTree>
    <p:extLst>
      <p:ext uri="{BB962C8B-B14F-4D97-AF65-F5344CB8AC3E}">
        <p14:creationId xmlns:p14="http://schemas.microsoft.com/office/powerpoint/2010/main" val="4267372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pPr eaLnBrk="1" hangingPunct="1"/>
            <a:r>
              <a:rPr lang="en-US" dirty="0"/>
              <a:t>4)	Damages and Limitations of Liability</a:t>
            </a:r>
          </a:p>
        </p:txBody>
      </p:sp>
      <p:sp>
        <p:nvSpPr>
          <p:cNvPr id="5123" name="Content Placeholder 2"/>
          <p:cNvSpPr>
            <a:spLocks noGrp="1"/>
          </p:cNvSpPr>
          <p:nvPr>
            <p:ph idx="1"/>
          </p:nvPr>
        </p:nvSpPr>
        <p:spPr>
          <a:xfrm>
            <a:off x="685804" y="628649"/>
            <a:ext cx="8077200" cy="5848351"/>
          </a:xfrm>
        </p:spPr>
        <p:txBody>
          <a:bodyPr>
            <a:normAutofit fontScale="55000" lnSpcReduction="20000"/>
          </a:bodyPr>
          <a:lstStyle/>
          <a:p>
            <a:pPr>
              <a:lnSpc>
                <a:spcPct val="120000"/>
              </a:lnSpc>
              <a:spcBef>
                <a:spcPts val="0"/>
              </a:spcBef>
            </a:pPr>
            <a:r>
              <a:rPr lang="en-US" sz="2900" dirty="0">
                <a:latin typeface="Arial" panose="020B0604020202020204" pitchFamily="34" charset="0"/>
                <a:cs typeface="Arial" panose="020B0604020202020204" pitchFamily="34" charset="0"/>
              </a:rPr>
              <a:t>Clause used to define and/or limit the scope and magnitude of a party’s contractual liabilities.</a:t>
            </a:r>
          </a:p>
          <a:p>
            <a:pPr>
              <a:lnSpc>
                <a:spcPct val="120000"/>
              </a:lnSpc>
              <a:spcBef>
                <a:spcPts val="0"/>
              </a:spcBef>
            </a:pPr>
            <a:r>
              <a:rPr lang="en-US" sz="2900" dirty="0">
                <a:latin typeface="Arial" panose="020B0604020202020204" pitchFamily="34" charset="0"/>
                <a:cs typeface="Arial" panose="020B0604020202020204" pitchFamily="34" charset="0"/>
              </a:rPr>
              <a:t>Types of Damages/Liability</a:t>
            </a:r>
          </a:p>
          <a:p>
            <a:pPr>
              <a:lnSpc>
                <a:spcPct val="120000"/>
              </a:lnSpc>
              <a:spcBef>
                <a:spcPts val="0"/>
              </a:spcBef>
            </a:pPr>
            <a:endParaRPr lang="en-US" sz="2600" dirty="0">
              <a:latin typeface="Arial" panose="020B0604020202020204" pitchFamily="34" charset="0"/>
              <a:cs typeface="Arial" panose="020B0604020202020204" pitchFamily="34" charset="0"/>
            </a:endParaRPr>
          </a:p>
          <a:p>
            <a:pPr lvl="1">
              <a:lnSpc>
                <a:spcPct val="120000"/>
              </a:lnSpc>
              <a:spcBef>
                <a:spcPts val="0"/>
              </a:spcBef>
            </a:pPr>
            <a:r>
              <a:rPr lang="en-US" sz="2500" dirty="0">
                <a:solidFill>
                  <a:schemeClr val="tx1"/>
                </a:solidFill>
                <a:latin typeface="Arial" panose="020B0604020202020204" pitchFamily="34" charset="0"/>
                <a:cs typeface="Arial" panose="020B0604020202020204" pitchFamily="34" charset="0"/>
              </a:rPr>
              <a:t>Actual damages – also referred to as direct damages or compensation damages. Reflect an amount awarded to replace what was last or not performed.</a:t>
            </a:r>
          </a:p>
          <a:p>
            <a:pPr lvl="1">
              <a:lnSpc>
                <a:spcPct val="120000"/>
              </a:lnSpc>
              <a:spcBef>
                <a:spcPts val="0"/>
              </a:spcBef>
            </a:pPr>
            <a:r>
              <a:rPr lang="en-US" sz="2500" dirty="0">
                <a:solidFill>
                  <a:schemeClr val="tx1"/>
                </a:solidFill>
                <a:latin typeface="Arial" panose="020B0604020202020204" pitchFamily="34" charset="0"/>
                <a:cs typeface="Arial" panose="020B0604020202020204" pitchFamily="34" charset="0"/>
              </a:rPr>
              <a:t>Consequential damages also referred to as special damages.  Do not directly result from the breach but are reasonably foreseeable.  Examples include lost profits, loss of use, loss of time.</a:t>
            </a:r>
          </a:p>
          <a:p>
            <a:pPr lvl="1">
              <a:lnSpc>
                <a:spcPct val="120000"/>
              </a:lnSpc>
              <a:spcBef>
                <a:spcPts val="0"/>
              </a:spcBef>
            </a:pPr>
            <a:r>
              <a:rPr lang="en-US" sz="2500" dirty="0">
                <a:solidFill>
                  <a:schemeClr val="tx1"/>
                </a:solidFill>
                <a:latin typeface="Arial" panose="020B0604020202020204" pitchFamily="34" charset="0"/>
                <a:cs typeface="Arial" panose="020B0604020202020204" pitchFamily="34" charset="0"/>
              </a:rPr>
              <a:t>Incidental damages.  Damages reasonably related to actual damages.  Examples include expenses of inspection, receipt, transportation, care and custody of rejected goods.</a:t>
            </a:r>
          </a:p>
          <a:p>
            <a:pPr lvl="1">
              <a:lnSpc>
                <a:spcPct val="120000"/>
              </a:lnSpc>
              <a:spcBef>
                <a:spcPts val="0"/>
              </a:spcBef>
            </a:pPr>
            <a:r>
              <a:rPr lang="en-US" sz="2500" dirty="0">
                <a:solidFill>
                  <a:schemeClr val="tx1"/>
                </a:solidFill>
                <a:latin typeface="Arial" panose="020B0604020202020204" pitchFamily="34" charset="0"/>
                <a:cs typeface="Arial" panose="020B0604020202020204" pitchFamily="34" charset="0"/>
              </a:rPr>
              <a:t>Punitive/Exemplary Damages.  Damages awarded to deter or reform behavior.  Punishing in nature.</a:t>
            </a:r>
          </a:p>
          <a:p>
            <a:pPr lvl="1">
              <a:lnSpc>
                <a:spcPct val="120000"/>
              </a:lnSpc>
              <a:spcBef>
                <a:spcPts val="0"/>
              </a:spcBef>
            </a:pPr>
            <a:r>
              <a:rPr lang="en-US" sz="2500" dirty="0">
                <a:solidFill>
                  <a:schemeClr val="tx1"/>
                </a:solidFill>
                <a:latin typeface="Arial" panose="020B0604020202020204" pitchFamily="34" charset="0"/>
                <a:cs typeface="Arial" panose="020B0604020202020204" pitchFamily="34" charset="0"/>
              </a:rPr>
              <a:t>Liquidated Damages – are a contractually stipulated measure of damages for breach.  Will no be court imposed unless specifically included in a contract.  Examples - $10,000 for each day a shipment is late against contract schedule.</a:t>
            </a:r>
          </a:p>
          <a:p>
            <a:pPr lvl="1">
              <a:lnSpc>
                <a:spcPct val="120000"/>
              </a:lnSpc>
              <a:spcBef>
                <a:spcPts val="0"/>
              </a:spcBef>
            </a:pPr>
            <a:endParaRPr lang="en-US" sz="2200" dirty="0">
              <a:solidFill>
                <a:schemeClr val="tx1"/>
              </a:solidFill>
              <a:latin typeface="Arial" panose="020B0604020202020204" pitchFamily="34" charset="0"/>
              <a:cs typeface="Arial" panose="020B0604020202020204" pitchFamily="34" charset="0"/>
            </a:endParaRPr>
          </a:p>
          <a:p>
            <a:pPr marL="0" indent="0">
              <a:lnSpc>
                <a:spcPct val="120000"/>
              </a:lnSpc>
              <a:spcBef>
                <a:spcPts val="0"/>
              </a:spcBef>
              <a:buNone/>
            </a:pPr>
            <a:r>
              <a:rPr lang="en-US" sz="2900" dirty="0">
                <a:latin typeface="Arial" panose="020B0604020202020204" pitchFamily="34" charset="0"/>
                <a:cs typeface="Arial" panose="020B0604020202020204" pitchFamily="34" charset="0"/>
              </a:rPr>
              <a:t>How do we limit?</a:t>
            </a:r>
          </a:p>
          <a:p>
            <a:pPr marL="0" indent="0">
              <a:lnSpc>
                <a:spcPct val="120000"/>
              </a:lnSpc>
              <a:spcBef>
                <a:spcPts val="0"/>
              </a:spcBef>
              <a:buNone/>
            </a:pPr>
            <a:endParaRPr lang="en-US" sz="2900" dirty="0">
              <a:latin typeface="Arial" panose="020B0604020202020204" pitchFamily="34" charset="0"/>
              <a:cs typeface="Arial" panose="020B0604020202020204" pitchFamily="34" charset="0"/>
            </a:endParaRPr>
          </a:p>
          <a:p>
            <a:pPr marL="0" indent="0">
              <a:lnSpc>
                <a:spcPct val="120000"/>
              </a:lnSpc>
              <a:spcBef>
                <a:spcPts val="0"/>
              </a:spcBef>
              <a:buNone/>
            </a:pPr>
            <a:r>
              <a:rPr lang="en-US" sz="2900" dirty="0">
                <a:latin typeface="Arial" panose="020B0604020202020204" pitchFamily="34" charset="0"/>
                <a:cs typeface="Arial" panose="020B0604020202020204" pitchFamily="34" charset="0"/>
              </a:rPr>
              <a:t>2 techniques:</a:t>
            </a:r>
          </a:p>
          <a:p>
            <a:pPr marL="0" indent="0">
              <a:lnSpc>
                <a:spcPct val="120000"/>
              </a:lnSpc>
              <a:spcBef>
                <a:spcPts val="0"/>
              </a:spcBef>
              <a:buNone/>
            </a:pPr>
            <a:r>
              <a:rPr lang="en-US" sz="2900" dirty="0">
                <a:latin typeface="Arial" panose="020B0604020202020204" pitchFamily="34" charset="0"/>
                <a:cs typeface="Arial" panose="020B0604020202020204" pitchFamily="34" charset="0"/>
              </a:rPr>
              <a:t>	1)	damages disclaimer clause which states that a party is not liable for 		certain types of damages.</a:t>
            </a:r>
          </a:p>
          <a:p>
            <a:pPr marL="0" indent="0">
              <a:lnSpc>
                <a:spcPct val="120000"/>
              </a:lnSpc>
              <a:spcBef>
                <a:spcPts val="0"/>
              </a:spcBef>
              <a:buNone/>
            </a:pPr>
            <a:r>
              <a:rPr lang="en-US" sz="2900" dirty="0">
                <a:latin typeface="Arial" panose="020B0604020202020204" pitchFamily="34" charset="0"/>
                <a:cs typeface="Arial" panose="020B0604020202020204" pitchFamily="34" charset="0"/>
              </a:rPr>
              <a:t>	2)	limitation of liability clause that limits or caps a party’s financial 				exposure.</a:t>
            </a:r>
          </a:p>
        </p:txBody>
      </p:sp>
      <p:sp>
        <p:nvSpPr>
          <p:cNvPr id="2" name="Rectangle 1"/>
          <p:cNvSpPr/>
          <p:nvPr/>
        </p:nvSpPr>
        <p:spPr>
          <a:xfrm>
            <a:off x="6324600" y="6673334"/>
            <a:ext cx="1752403" cy="184666"/>
          </a:xfrm>
          <a:prstGeom prst="rect">
            <a:avLst/>
          </a:prstGeom>
        </p:spPr>
        <p:txBody>
          <a:bodyPr wrap="none">
            <a:spAutoFit/>
          </a:bodyPr>
          <a:lstStyle/>
          <a:p>
            <a:pPr algn="r"/>
            <a:r>
              <a:rPr lang="en-US" sz="600" dirty="0">
                <a:solidFill>
                  <a:srgbClr val="185298"/>
                </a:solidFill>
              </a:rPr>
              <a:t>©2015 General Dynamics. All rights reserved.</a:t>
            </a:r>
          </a:p>
        </p:txBody>
      </p:sp>
      <p:sp>
        <p:nvSpPr>
          <p:cNvPr id="5" name="TextBox 4"/>
          <p:cNvSpPr txBox="1"/>
          <p:nvPr/>
        </p:nvSpPr>
        <p:spPr>
          <a:xfrm>
            <a:off x="8791579" y="6575761"/>
            <a:ext cx="242374" cy="215444"/>
          </a:xfrm>
          <a:prstGeom prst="rect">
            <a:avLst/>
          </a:prstGeom>
          <a:noFill/>
        </p:spPr>
        <p:txBody>
          <a:bodyPr wrap="none" rtlCol="0">
            <a:spAutoFit/>
          </a:bodyPr>
          <a:lstStyle/>
          <a:p>
            <a:r>
              <a:rPr lang="en-US" sz="800" dirty="0">
                <a:solidFill>
                  <a:srgbClr val="185298"/>
                </a:solidFill>
              </a:rPr>
              <a:t>7</a:t>
            </a:r>
          </a:p>
        </p:txBody>
      </p:sp>
    </p:spTree>
    <p:extLst>
      <p:ext uri="{BB962C8B-B14F-4D97-AF65-F5344CB8AC3E}">
        <p14:creationId xmlns:p14="http://schemas.microsoft.com/office/powerpoint/2010/main" val="1300065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pPr eaLnBrk="1" hangingPunct="1"/>
            <a:r>
              <a:rPr lang="en-US" dirty="0"/>
              <a:t>4)	Damages and Limitations of Liability (cont.)</a:t>
            </a:r>
          </a:p>
        </p:txBody>
      </p:sp>
      <p:sp>
        <p:nvSpPr>
          <p:cNvPr id="5123" name="Content Placeholder 2"/>
          <p:cNvSpPr>
            <a:spLocks noGrp="1"/>
          </p:cNvSpPr>
          <p:nvPr>
            <p:ph idx="1"/>
          </p:nvPr>
        </p:nvSpPr>
        <p:spPr>
          <a:xfrm>
            <a:off x="685804" y="914400"/>
            <a:ext cx="8077200" cy="4800600"/>
          </a:xfrm>
        </p:spPr>
        <p:txBody>
          <a:bodyPr>
            <a:normAutofit fontScale="77500" lnSpcReduction="20000"/>
          </a:bodyPr>
          <a:lstStyle/>
          <a:p>
            <a:pPr marL="0" indent="0">
              <a:lnSpc>
                <a:spcPct val="120000"/>
              </a:lnSpc>
              <a:spcBef>
                <a:spcPts val="0"/>
              </a:spcBef>
              <a:buNone/>
            </a:pPr>
            <a:r>
              <a:rPr lang="en-US" sz="2600" dirty="0">
                <a:latin typeface="Arial" panose="020B0604020202020204" pitchFamily="34" charset="0"/>
                <a:cs typeface="Arial" panose="020B0604020202020204" pitchFamily="34" charset="0"/>
              </a:rPr>
              <a:t>Enforceability determined by applicable law, but usually will be enforced unless contrary to public policy.</a:t>
            </a:r>
          </a:p>
          <a:p>
            <a:pPr marL="0" indent="0">
              <a:lnSpc>
                <a:spcPct val="120000"/>
              </a:lnSpc>
              <a:spcBef>
                <a:spcPts val="0"/>
              </a:spcBef>
              <a:buNone/>
            </a:pPr>
            <a:endParaRPr lang="en-US" sz="2600" dirty="0">
              <a:latin typeface="Arial" panose="020B0604020202020204" pitchFamily="34" charset="0"/>
              <a:cs typeface="Arial" panose="020B0604020202020204" pitchFamily="34" charset="0"/>
            </a:endParaRPr>
          </a:p>
          <a:p>
            <a:pPr marL="0" indent="0">
              <a:lnSpc>
                <a:spcPct val="120000"/>
              </a:lnSpc>
              <a:spcBef>
                <a:spcPts val="0"/>
              </a:spcBef>
              <a:buNone/>
            </a:pPr>
            <a:r>
              <a:rPr lang="en-US" sz="2600" dirty="0">
                <a:latin typeface="Arial" panose="020B0604020202020204" pitchFamily="34" charset="0"/>
                <a:cs typeface="Arial" panose="020B0604020202020204" pitchFamily="34" charset="0"/>
              </a:rPr>
              <a:t>Damages disclaimer:</a:t>
            </a:r>
          </a:p>
          <a:p>
            <a:pPr lvl="1">
              <a:lnSpc>
                <a:spcPct val="120000"/>
              </a:lnSpc>
              <a:spcBef>
                <a:spcPts val="0"/>
              </a:spcBef>
            </a:pPr>
            <a:r>
              <a:rPr lang="en-US" sz="2200" dirty="0">
                <a:solidFill>
                  <a:schemeClr val="tx1"/>
                </a:solidFill>
                <a:latin typeface="Arial" panose="020B0604020202020204" pitchFamily="34" charset="0"/>
                <a:cs typeface="Arial" panose="020B0604020202020204" pitchFamily="34" charset="0"/>
              </a:rPr>
              <a:t>Can exclude liability for specific types of damages such as indirect damages or consequential damages.</a:t>
            </a:r>
          </a:p>
          <a:p>
            <a:pPr marL="0" indent="0">
              <a:lnSpc>
                <a:spcPct val="120000"/>
              </a:lnSpc>
              <a:spcBef>
                <a:spcPts val="0"/>
              </a:spcBef>
              <a:buNone/>
            </a:pPr>
            <a:endParaRPr lang="en-US" sz="2600" dirty="0">
              <a:latin typeface="Arial" panose="020B0604020202020204" pitchFamily="34" charset="0"/>
              <a:cs typeface="Arial" panose="020B0604020202020204" pitchFamily="34" charset="0"/>
            </a:endParaRPr>
          </a:p>
          <a:p>
            <a:pPr marL="0" indent="0">
              <a:lnSpc>
                <a:spcPct val="120000"/>
              </a:lnSpc>
              <a:spcBef>
                <a:spcPts val="0"/>
              </a:spcBef>
              <a:buNone/>
            </a:pPr>
            <a:r>
              <a:rPr lang="en-US" sz="2600" dirty="0">
                <a:latin typeface="Arial" panose="020B0604020202020204" pitchFamily="34" charset="0"/>
                <a:cs typeface="Arial" panose="020B0604020202020204" pitchFamily="34" charset="0"/>
              </a:rPr>
              <a:t>Limitation of Liability:</a:t>
            </a:r>
          </a:p>
          <a:p>
            <a:pPr marL="682625" lvl="1" indent="-342900">
              <a:lnSpc>
                <a:spcPct val="120000"/>
              </a:lnSpc>
              <a:spcBef>
                <a:spcPts val="0"/>
              </a:spcBef>
            </a:pPr>
            <a:r>
              <a:rPr lang="en-US" sz="2200" dirty="0">
                <a:solidFill>
                  <a:schemeClr val="tx1"/>
                </a:solidFill>
                <a:latin typeface="Arial" panose="020B0604020202020204" pitchFamily="34" charset="0"/>
                <a:cs typeface="Arial" panose="020B0604020202020204" pitchFamily="34" charset="0"/>
              </a:rPr>
              <a:t>May cap damages to a flat dollar amount.</a:t>
            </a:r>
          </a:p>
          <a:p>
            <a:pPr marL="682625" lvl="1" indent="-342900">
              <a:lnSpc>
                <a:spcPct val="120000"/>
              </a:lnSpc>
              <a:spcBef>
                <a:spcPts val="0"/>
              </a:spcBef>
            </a:pPr>
            <a:r>
              <a:rPr lang="en-US" sz="2200" dirty="0">
                <a:solidFill>
                  <a:schemeClr val="tx1"/>
                </a:solidFill>
                <a:latin typeface="Arial" panose="020B0604020202020204" pitchFamily="34" charset="0"/>
                <a:cs typeface="Arial" panose="020B0604020202020204" pitchFamily="34" charset="0"/>
              </a:rPr>
              <a:t>May cap damages to a multiple of fees paid or to be paid under the contract (e.g., no greater than 100%  of contract price)</a:t>
            </a:r>
          </a:p>
          <a:p>
            <a:pPr marL="0" indent="0">
              <a:lnSpc>
                <a:spcPct val="120000"/>
              </a:lnSpc>
              <a:spcBef>
                <a:spcPts val="0"/>
              </a:spcBef>
              <a:buNone/>
            </a:pPr>
            <a:endParaRPr lang="en-US" sz="2600" dirty="0">
              <a:latin typeface="Arial" panose="020B0604020202020204" pitchFamily="34" charset="0"/>
              <a:cs typeface="Arial" panose="020B0604020202020204" pitchFamily="34" charset="0"/>
            </a:endParaRPr>
          </a:p>
          <a:p>
            <a:pPr marL="0" indent="0">
              <a:lnSpc>
                <a:spcPct val="120000"/>
              </a:lnSpc>
              <a:spcBef>
                <a:spcPts val="0"/>
              </a:spcBef>
              <a:buNone/>
            </a:pPr>
            <a:r>
              <a:rPr lang="en-US" sz="2600" dirty="0">
                <a:latin typeface="Arial" panose="020B0604020202020204" pitchFamily="34" charset="0"/>
                <a:cs typeface="Arial" panose="020B0604020202020204" pitchFamily="34" charset="0"/>
              </a:rPr>
              <a:t>Limitation of liability clauses are justified because</a:t>
            </a:r>
            <a:endParaRPr lang="en-US" sz="2000" dirty="0">
              <a:latin typeface="Arial" panose="020B0604020202020204" pitchFamily="34" charset="0"/>
              <a:cs typeface="Arial" panose="020B0604020202020204" pitchFamily="34" charset="0"/>
            </a:endParaRPr>
          </a:p>
          <a:p>
            <a:pPr marL="682625" lvl="1" indent="-342900">
              <a:lnSpc>
                <a:spcPct val="120000"/>
              </a:lnSpc>
              <a:spcBef>
                <a:spcPts val="0"/>
              </a:spcBef>
            </a:pPr>
            <a:r>
              <a:rPr lang="en-US" sz="2200" dirty="0">
                <a:solidFill>
                  <a:schemeClr val="tx1"/>
                </a:solidFill>
                <a:latin typeface="Arial" panose="020B0604020202020204" pitchFamily="34" charset="0"/>
                <a:cs typeface="Arial" panose="020B0604020202020204" pitchFamily="34" charset="0"/>
              </a:rPr>
              <a:t>Product/service pricing does not include assumption of all risk, and</a:t>
            </a:r>
          </a:p>
          <a:p>
            <a:pPr marL="682625" lvl="1" indent="-342900">
              <a:lnSpc>
                <a:spcPct val="120000"/>
              </a:lnSpc>
              <a:spcBef>
                <a:spcPts val="0"/>
              </a:spcBef>
            </a:pPr>
            <a:r>
              <a:rPr lang="en-US" sz="2200" dirty="0">
                <a:solidFill>
                  <a:schemeClr val="tx1"/>
                </a:solidFill>
                <a:latin typeface="Arial" panose="020B0604020202020204" pitchFamily="34" charset="0"/>
                <a:cs typeface="Arial" panose="020B0604020202020204" pitchFamily="34" charset="0"/>
              </a:rPr>
              <a:t>Participation in overall enterprise doesn’t justify assumption of all risk</a:t>
            </a:r>
          </a:p>
        </p:txBody>
      </p:sp>
      <p:sp>
        <p:nvSpPr>
          <p:cNvPr id="2" name="Rectangle 1"/>
          <p:cNvSpPr/>
          <p:nvPr/>
        </p:nvSpPr>
        <p:spPr>
          <a:xfrm>
            <a:off x="6324600" y="6688693"/>
            <a:ext cx="1752403" cy="184666"/>
          </a:xfrm>
          <a:prstGeom prst="rect">
            <a:avLst/>
          </a:prstGeom>
        </p:spPr>
        <p:txBody>
          <a:bodyPr wrap="none">
            <a:spAutoFit/>
          </a:bodyPr>
          <a:lstStyle/>
          <a:p>
            <a:pPr algn="r"/>
            <a:r>
              <a:rPr lang="en-US" sz="600" dirty="0">
                <a:solidFill>
                  <a:srgbClr val="185298"/>
                </a:solidFill>
              </a:rPr>
              <a:t>©2015 General Dynamics. All rights reserved.</a:t>
            </a:r>
          </a:p>
        </p:txBody>
      </p:sp>
      <p:sp>
        <p:nvSpPr>
          <p:cNvPr id="5" name="TextBox 4"/>
          <p:cNvSpPr txBox="1"/>
          <p:nvPr/>
        </p:nvSpPr>
        <p:spPr>
          <a:xfrm>
            <a:off x="8791579" y="6575761"/>
            <a:ext cx="242374" cy="215444"/>
          </a:xfrm>
          <a:prstGeom prst="rect">
            <a:avLst/>
          </a:prstGeom>
          <a:noFill/>
        </p:spPr>
        <p:txBody>
          <a:bodyPr wrap="none" rtlCol="0">
            <a:spAutoFit/>
          </a:bodyPr>
          <a:lstStyle/>
          <a:p>
            <a:r>
              <a:rPr lang="en-US" sz="800" dirty="0">
                <a:solidFill>
                  <a:srgbClr val="185298"/>
                </a:solidFill>
              </a:rPr>
              <a:t>8</a:t>
            </a:r>
          </a:p>
        </p:txBody>
      </p:sp>
    </p:spTree>
    <p:extLst>
      <p:ext uri="{BB962C8B-B14F-4D97-AF65-F5344CB8AC3E}">
        <p14:creationId xmlns:p14="http://schemas.microsoft.com/office/powerpoint/2010/main" val="3013932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pPr eaLnBrk="1" hangingPunct="1"/>
            <a:r>
              <a:rPr lang="en-US" dirty="0"/>
              <a:t>4)	Damages and Limitations of Liability (cont.)</a:t>
            </a:r>
          </a:p>
        </p:txBody>
      </p:sp>
      <p:sp>
        <p:nvSpPr>
          <p:cNvPr id="5123" name="Content Placeholder 2"/>
          <p:cNvSpPr>
            <a:spLocks noGrp="1"/>
          </p:cNvSpPr>
          <p:nvPr>
            <p:ph idx="1"/>
          </p:nvPr>
        </p:nvSpPr>
        <p:spPr>
          <a:xfrm>
            <a:off x="685799" y="714374"/>
            <a:ext cx="6962699" cy="1362075"/>
          </a:xfrm>
        </p:spPr>
        <p:txBody>
          <a:bodyPr>
            <a:noAutofit/>
          </a:bodyPr>
          <a:lstStyle/>
          <a:p>
            <a:pPr marL="1588" indent="0">
              <a:lnSpc>
                <a:spcPct val="120000"/>
              </a:lnSpc>
              <a:spcBef>
                <a:spcPts val="0"/>
              </a:spcBef>
              <a:buNone/>
            </a:pPr>
            <a:r>
              <a:rPr lang="en-US" sz="2000" dirty="0">
                <a:latin typeface="Arial" panose="020B0604020202020204" pitchFamily="34" charset="0"/>
                <a:cs typeface="Arial" panose="020B0604020202020204" pitchFamily="34" charset="0"/>
              </a:rPr>
              <a:t>Limitation of Liability clauses</a:t>
            </a:r>
          </a:p>
          <a:p>
            <a:pPr marL="684213" lvl="1" indent="-342900">
              <a:lnSpc>
                <a:spcPct val="120000"/>
              </a:lnSpc>
              <a:spcBef>
                <a:spcPts val="0"/>
              </a:spcBef>
            </a:pPr>
            <a:r>
              <a:rPr lang="en-US" sz="1800" dirty="0">
                <a:solidFill>
                  <a:schemeClr val="tx1"/>
                </a:solidFill>
                <a:latin typeface="Arial" panose="020B0604020202020204" pitchFamily="34" charset="0"/>
                <a:cs typeface="Arial" panose="020B0604020202020204" pitchFamily="34" charset="0"/>
              </a:rPr>
              <a:t>Do not address claims brought by third parties</a:t>
            </a:r>
          </a:p>
          <a:p>
            <a:pPr marL="684213" lvl="1" indent="-342900">
              <a:lnSpc>
                <a:spcPct val="120000"/>
              </a:lnSpc>
              <a:spcBef>
                <a:spcPts val="0"/>
              </a:spcBef>
            </a:pPr>
            <a:r>
              <a:rPr lang="en-US" sz="1800" dirty="0">
                <a:solidFill>
                  <a:schemeClr val="tx1"/>
                </a:solidFill>
                <a:latin typeface="Arial" panose="020B0604020202020204" pitchFamily="34" charset="0"/>
                <a:cs typeface="Arial" panose="020B0604020202020204" pitchFamily="34" charset="0"/>
              </a:rPr>
              <a:t>Must be clear and concise, preferably in bold or caps</a:t>
            </a:r>
          </a:p>
          <a:p>
            <a:pPr marL="341313" lvl="1" indent="0">
              <a:lnSpc>
                <a:spcPct val="120000"/>
              </a:lnSpc>
              <a:spcBef>
                <a:spcPts val="0"/>
              </a:spcBef>
              <a:buNone/>
            </a:pPr>
            <a:endParaRPr lang="en-US" sz="1800" dirty="0">
              <a:solidFill>
                <a:schemeClr val="tx1"/>
              </a:solidFill>
              <a:latin typeface="Arial" panose="020B0604020202020204" pitchFamily="34" charset="0"/>
              <a:cs typeface="Arial" panose="020B0604020202020204" pitchFamily="34" charset="0"/>
            </a:endParaRPr>
          </a:p>
          <a:p>
            <a:pPr marL="341313" lvl="1" indent="0">
              <a:lnSpc>
                <a:spcPct val="120000"/>
              </a:lnSpc>
              <a:spcBef>
                <a:spcPts val="0"/>
              </a:spcBef>
              <a:buNone/>
            </a:pPr>
            <a:endParaRPr lang="en-US" sz="700" dirty="0">
              <a:latin typeface="Arial" panose="020B0604020202020204" pitchFamily="34" charset="0"/>
              <a:cs typeface="Arial" panose="020B0604020202020204" pitchFamily="34" charset="0"/>
            </a:endParaRPr>
          </a:p>
          <a:p>
            <a:pPr marL="341313" lvl="1" indent="0">
              <a:lnSpc>
                <a:spcPct val="120000"/>
              </a:lnSpc>
              <a:spcBef>
                <a:spcPts val="0"/>
              </a:spcBef>
              <a:buNone/>
            </a:pPr>
            <a:endParaRPr lang="en-US" sz="700" dirty="0">
              <a:latin typeface="Arial" panose="020B0604020202020204" pitchFamily="34" charset="0"/>
              <a:cs typeface="Arial" panose="020B0604020202020204" pitchFamily="34" charset="0"/>
            </a:endParaRPr>
          </a:p>
          <a:p>
            <a:pPr marL="341313" lvl="1" indent="0">
              <a:lnSpc>
                <a:spcPct val="120000"/>
              </a:lnSpc>
              <a:spcBef>
                <a:spcPts val="0"/>
              </a:spcBef>
              <a:buNone/>
            </a:pPr>
            <a:endParaRPr lang="en-US" sz="700" dirty="0">
              <a:latin typeface="Arial" panose="020B0604020202020204" pitchFamily="34" charset="0"/>
              <a:cs typeface="Arial" panose="020B0604020202020204" pitchFamily="34" charset="0"/>
            </a:endParaRPr>
          </a:p>
          <a:p>
            <a:pPr marL="341313" lvl="1" indent="0">
              <a:lnSpc>
                <a:spcPct val="120000"/>
              </a:lnSpc>
              <a:spcBef>
                <a:spcPts val="0"/>
              </a:spcBef>
              <a:buNone/>
            </a:pPr>
            <a:endParaRPr lang="en-US" sz="700" dirty="0">
              <a:latin typeface="Arial" panose="020B0604020202020204" pitchFamily="34" charset="0"/>
              <a:cs typeface="Arial" panose="020B0604020202020204" pitchFamily="34" charset="0"/>
            </a:endParaRPr>
          </a:p>
          <a:p>
            <a:pPr marL="341313" lvl="1" indent="0">
              <a:lnSpc>
                <a:spcPct val="120000"/>
              </a:lnSpc>
              <a:spcBef>
                <a:spcPts val="0"/>
              </a:spcBef>
              <a:buNone/>
            </a:pPr>
            <a:endParaRPr lang="en-US" sz="700" dirty="0">
              <a:latin typeface="Arial" panose="020B0604020202020204" pitchFamily="34" charset="0"/>
              <a:cs typeface="Arial" panose="020B0604020202020204" pitchFamily="34" charset="0"/>
            </a:endParaRPr>
          </a:p>
        </p:txBody>
      </p:sp>
      <p:sp>
        <p:nvSpPr>
          <p:cNvPr id="2" name="Rounded Rectangle 1"/>
          <p:cNvSpPr/>
          <p:nvPr/>
        </p:nvSpPr>
        <p:spPr>
          <a:xfrm>
            <a:off x="457204" y="2076452"/>
            <a:ext cx="8305801" cy="2181224"/>
          </a:xfrm>
          <a:prstGeom prst="roundRect">
            <a:avLst/>
          </a:prstGeom>
          <a:solidFill>
            <a:schemeClr val="bg1">
              <a:lumMod val="85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Oval 2"/>
          <p:cNvSpPr/>
          <p:nvPr/>
        </p:nvSpPr>
        <p:spPr>
          <a:xfrm>
            <a:off x="1295400" y="2514603"/>
            <a:ext cx="2362201" cy="127635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5210176" y="2514603"/>
            <a:ext cx="2362201" cy="127635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ounded Rectangle 3"/>
          <p:cNvSpPr/>
          <p:nvPr/>
        </p:nvSpPr>
        <p:spPr>
          <a:xfrm>
            <a:off x="762004" y="4876800"/>
            <a:ext cx="3124201" cy="914400"/>
          </a:xfrm>
          <a:prstGeom prst="roundRect">
            <a:avLst/>
          </a:prstGeom>
          <a:solidFill>
            <a:schemeClr val="bg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ounded Rectangle 7"/>
          <p:cNvSpPr/>
          <p:nvPr/>
        </p:nvSpPr>
        <p:spPr>
          <a:xfrm>
            <a:off x="4876804" y="4876800"/>
            <a:ext cx="3124201" cy="914400"/>
          </a:xfrm>
          <a:prstGeom prst="roundRect">
            <a:avLst/>
          </a:prstGeom>
          <a:solidFill>
            <a:schemeClr val="bg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600075" y="2600326"/>
            <a:ext cx="1249060" cy="261610"/>
          </a:xfrm>
          <a:prstGeom prst="rect">
            <a:avLst/>
          </a:prstGeom>
          <a:noFill/>
        </p:spPr>
        <p:txBody>
          <a:bodyPr wrap="none" rtlCol="0">
            <a:spAutoFit/>
          </a:bodyPr>
          <a:lstStyle/>
          <a:p>
            <a:r>
              <a:rPr lang="en-US" sz="1100" dirty="0"/>
              <a:t>2x contract value</a:t>
            </a:r>
          </a:p>
        </p:txBody>
      </p:sp>
      <p:sp>
        <p:nvSpPr>
          <p:cNvPr id="10" name="TextBox 9"/>
          <p:cNvSpPr txBox="1"/>
          <p:nvPr/>
        </p:nvSpPr>
        <p:spPr>
          <a:xfrm>
            <a:off x="2800353" y="2540916"/>
            <a:ext cx="1181100" cy="430887"/>
          </a:xfrm>
          <a:prstGeom prst="rect">
            <a:avLst/>
          </a:prstGeom>
          <a:noFill/>
        </p:spPr>
        <p:txBody>
          <a:bodyPr wrap="square" rtlCol="0">
            <a:spAutoFit/>
          </a:bodyPr>
          <a:lstStyle/>
          <a:p>
            <a:r>
              <a:rPr lang="en-US" sz="1100" dirty="0"/>
              <a:t>“…the amount actually paid”</a:t>
            </a:r>
          </a:p>
        </p:txBody>
      </p:sp>
      <p:sp>
        <p:nvSpPr>
          <p:cNvPr id="11" name="TextBox 10"/>
          <p:cNvSpPr txBox="1"/>
          <p:nvPr/>
        </p:nvSpPr>
        <p:spPr>
          <a:xfrm>
            <a:off x="543977" y="3342594"/>
            <a:ext cx="1184940" cy="430887"/>
          </a:xfrm>
          <a:prstGeom prst="rect">
            <a:avLst/>
          </a:prstGeom>
          <a:noFill/>
        </p:spPr>
        <p:txBody>
          <a:bodyPr wrap="none" rtlCol="0">
            <a:spAutoFit/>
          </a:bodyPr>
          <a:lstStyle/>
          <a:p>
            <a:pPr algn="ctr"/>
            <a:r>
              <a:rPr lang="en-US" sz="1100" b="1" dirty="0"/>
              <a:t>Specific dollar </a:t>
            </a:r>
          </a:p>
          <a:p>
            <a:pPr algn="ctr"/>
            <a:r>
              <a:rPr lang="en-US" sz="1100" b="1" dirty="0"/>
              <a:t>Amount</a:t>
            </a:r>
          </a:p>
        </p:txBody>
      </p:sp>
      <p:sp>
        <p:nvSpPr>
          <p:cNvPr id="12" name="TextBox 11"/>
          <p:cNvSpPr txBox="1"/>
          <p:nvPr/>
        </p:nvSpPr>
        <p:spPr>
          <a:xfrm>
            <a:off x="1652720" y="3019429"/>
            <a:ext cx="1595309" cy="646331"/>
          </a:xfrm>
          <a:prstGeom prst="rect">
            <a:avLst/>
          </a:prstGeom>
          <a:noFill/>
        </p:spPr>
        <p:txBody>
          <a:bodyPr wrap="none" rtlCol="0">
            <a:spAutoFit/>
          </a:bodyPr>
          <a:lstStyle/>
          <a:p>
            <a:pPr algn="ctr"/>
            <a:r>
              <a:rPr lang="en-US" dirty="0"/>
              <a:t>Financial Cap</a:t>
            </a:r>
          </a:p>
          <a:p>
            <a:pPr algn="ctr"/>
            <a:r>
              <a:rPr lang="en-US" dirty="0"/>
              <a:t>Of Limitation</a:t>
            </a:r>
          </a:p>
        </p:txBody>
      </p:sp>
      <p:sp>
        <p:nvSpPr>
          <p:cNvPr id="15" name="TextBox 14"/>
          <p:cNvSpPr txBox="1"/>
          <p:nvPr/>
        </p:nvSpPr>
        <p:spPr>
          <a:xfrm>
            <a:off x="5450745" y="3019429"/>
            <a:ext cx="1992918" cy="646331"/>
          </a:xfrm>
          <a:prstGeom prst="rect">
            <a:avLst/>
          </a:prstGeom>
          <a:noFill/>
        </p:spPr>
        <p:txBody>
          <a:bodyPr wrap="none" rtlCol="0">
            <a:spAutoFit/>
          </a:bodyPr>
          <a:lstStyle/>
          <a:p>
            <a:pPr algn="ctr"/>
            <a:r>
              <a:rPr lang="en-US" dirty="0"/>
              <a:t>Type of Damages</a:t>
            </a:r>
          </a:p>
          <a:p>
            <a:pPr algn="ctr"/>
            <a:r>
              <a:rPr lang="en-US" dirty="0"/>
              <a:t>Disclaimed</a:t>
            </a:r>
          </a:p>
        </p:txBody>
      </p:sp>
      <p:sp>
        <p:nvSpPr>
          <p:cNvPr id="13" name="TextBox 12"/>
          <p:cNvSpPr txBox="1"/>
          <p:nvPr/>
        </p:nvSpPr>
        <p:spPr>
          <a:xfrm>
            <a:off x="4171317" y="2540917"/>
            <a:ext cx="1731564" cy="430887"/>
          </a:xfrm>
          <a:prstGeom prst="rect">
            <a:avLst/>
          </a:prstGeom>
          <a:noFill/>
        </p:spPr>
        <p:txBody>
          <a:bodyPr wrap="none" rtlCol="0">
            <a:spAutoFit/>
          </a:bodyPr>
          <a:lstStyle/>
          <a:p>
            <a:r>
              <a:rPr lang="en-US" sz="1100" dirty="0"/>
              <a:t>Consequential Damages</a:t>
            </a:r>
          </a:p>
          <a:p>
            <a:endParaRPr lang="en-US" sz="1100" dirty="0"/>
          </a:p>
        </p:txBody>
      </p:sp>
      <p:sp>
        <p:nvSpPr>
          <p:cNvPr id="14" name="TextBox 13"/>
          <p:cNvSpPr txBox="1"/>
          <p:nvPr/>
        </p:nvSpPr>
        <p:spPr>
          <a:xfrm>
            <a:off x="6029330" y="2625550"/>
            <a:ext cx="1292341" cy="261610"/>
          </a:xfrm>
          <a:prstGeom prst="rect">
            <a:avLst/>
          </a:prstGeom>
          <a:noFill/>
        </p:spPr>
        <p:txBody>
          <a:bodyPr wrap="none" rtlCol="0">
            <a:spAutoFit/>
          </a:bodyPr>
          <a:lstStyle/>
          <a:p>
            <a:r>
              <a:rPr lang="en-US" sz="1100" dirty="0"/>
              <a:t>Special Damages</a:t>
            </a:r>
          </a:p>
        </p:txBody>
      </p:sp>
      <p:sp>
        <p:nvSpPr>
          <p:cNvPr id="16" name="TextBox 15"/>
          <p:cNvSpPr txBox="1"/>
          <p:nvPr/>
        </p:nvSpPr>
        <p:spPr>
          <a:xfrm>
            <a:off x="6934201" y="3773481"/>
            <a:ext cx="1428596" cy="276999"/>
          </a:xfrm>
          <a:prstGeom prst="rect">
            <a:avLst/>
          </a:prstGeom>
          <a:noFill/>
        </p:spPr>
        <p:txBody>
          <a:bodyPr wrap="none" rtlCol="0">
            <a:spAutoFit/>
          </a:bodyPr>
          <a:lstStyle/>
          <a:p>
            <a:r>
              <a:rPr lang="en-US" sz="1200" dirty="0"/>
              <a:t>Punitive Damages</a:t>
            </a:r>
          </a:p>
        </p:txBody>
      </p:sp>
      <p:sp>
        <p:nvSpPr>
          <p:cNvPr id="17" name="TextBox 16"/>
          <p:cNvSpPr txBox="1"/>
          <p:nvPr/>
        </p:nvSpPr>
        <p:spPr>
          <a:xfrm>
            <a:off x="4516716" y="3665760"/>
            <a:ext cx="1386918" cy="276999"/>
          </a:xfrm>
          <a:prstGeom prst="rect">
            <a:avLst/>
          </a:prstGeom>
          <a:noFill/>
        </p:spPr>
        <p:txBody>
          <a:bodyPr wrap="none" rtlCol="0">
            <a:spAutoFit/>
          </a:bodyPr>
          <a:lstStyle/>
          <a:p>
            <a:r>
              <a:rPr lang="en-US" sz="1200" dirty="0"/>
              <a:t>Indirect Damages</a:t>
            </a:r>
          </a:p>
        </p:txBody>
      </p:sp>
      <p:sp>
        <p:nvSpPr>
          <p:cNvPr id="19" name="TextBox 18"/>
          <p:cNvSpPr txBox="1"/>
          <p:nvPr/>
        </p:nvSpPr>
        <p:spPr>
          <a:xfrm>
            <a:off x="7281739" y="3329289"/>
            <a:ext cx="1539204" cy="276999"/>
          </a:xfrm>
          <a:prstGeom prst="rect">
            <a:avLst/>
          </a:prstGeom>
          <a:noFill/>
        </p:spPr>
        <p:txBody>
          <a:bodyPr wrap="none" rtlCol="0">
            <a:spAutoFit/>
          </a:bodyPr>
          <a:lstStyle/>
          <a:p>
            <a:r>
              <a:rPr lang="en-US" sz="1200" dirty="0"/>
              <a:t>Incidental Damages</a:t>
            </a:r>
          </a:p>
        </p:txBody>
      </p:sp>
      <p:sp>
        <p:nvSpPr>
          <p:cNvPr id="20" name="TextBox 19"/>
          <p:cNvSpPr txBox="1"/>
          <p:nvPr/>
        </p:nvSpPr>
        <p:spPr>
          <a:xfrm>
            <a:off x="1162094" y="5010838"/>
            <a:ext cx="2416046" cy="646331"/>
          </a:xfrm>
          <a:prstGeom prst="rect">
            <a:avLst/>
          </a:prstGeom>
          <a:noFill/>
        </p:spPr>
        <p:txBody>
          <a:bodyPr wrap="none" rtlCol="0">
            <a:spAutoFit/>
          </a:bodyPr>
          <a:lstStyle/>
          <a:p>
            <a:pPr algn="ctr"/>
            <a:r>
              <a:rPr lang="en-US" dirty="0"/>
              <a:t>“Limitation of Liability”</a:t>
            </a:r>
          </a:p>
          <a:p>
            <a:pPr algn="ctr"/>
            <a:r>
              <a:rPr lang="en-US" dirty="0"/>
              <a:t>clauses</a:t>
            </a:r>
          </a:p>
        </p:txBody>
      </p:sp>
      <p:sp>
        <p:nvSpPr>
          <p:cNvPr id="21" name="TextBox 20"/>
          <p:cNvSpPr txBox="1"/>
          <p:nvPr/>
        </p:nvSpPr>
        <p:spPr>
          <a:xfrm>
            <a:off x="5298347" y="5010838"/>
            <a:ext cx="2467342" cy="646331"/>
          </a:xfrm>
          <a:prstGeom prst="rect">
            <a:avLst/>
          </a:prstGeom>
          <a:noFill/>
        </p:spPr>
        <p:txBody>
          <a:bodyPr wrap="none" rtlCol="0">
            <a:spAutoFit/>
          </a:bodyPr>
          <a:lstStyle/>
          <a:p>
            <a:r>
              <a:rPr lang="en-US" dirty="0"/>
              <a:t>“Damages Disclaimer”</a:t>
            </a:r>
          </a:p>
          <a:p>
            <a:pPr algn="ctr"/>
            <a:r>
              <a:rPr lang="en-US" dirty="0"/>
              <a:t>clauses</a:t>
            </a:r>
          </a:p>
        </p:txBody>
      </p:sp>
      <p:cxnSp>
        <p:nvCxnSpPr>
          <p:cNvPr id="23" name="Straight Connector 22"/>
          <p:cNvCxnSpPr/>
          <p:nvPr/>
        </p:nvCxnSpPr>
        <p:spPr>
          <a:xfrm flipV="1">
            <a:off x="6343654" y="3773478"/>
            <a:ext cx="1" cy="1085851"/>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a:stCxn id="4" idx="0"/>
          </p:cNvCxnSpPr>
          <p:nvPr/>
        </p:nvCxnSpPr>
        <p:spPr>
          <a:xfrm flipV="1">
            <a:off x="2324104" y="3804257"/>
            <a:ext cx="1" cy="1072545"/>
          </a:xfrm>
          <a:prstGeom prst="line">
            <a:avLst/>
          </a:prstGeom>
        </p:spPr>
        <p:style>
          <a:lnRef idx="1">
            <a:schemeClr val="dk1"/>
          </a:lnRef>
          <a:fillRef idx="0">
            <a:schemeClr val="dk1"/>
          </a:fillRef>
          <a:effectRef idx="0">
            <a:schemeClr val="dk1"/>
          </a:effectRef>
          <a:fontRef idx="minor">
            <a:schemeClr val="tx1"/>
          </a:fontRef>
        </p:style>
      </p:cxnSp>
      <p:sp>
        <p:nvSpPr>
          <p:cNvPr id="7" name="Rectangle 6"/>
          <p:cNvSpPr/>
          <p:nvPr/>
        </p:nvSpPr>
        <p:spPr>
          <a:xfrm>
            <a:off x="6543986" y="6705600"/>
            <a:ext cx="1752403" cy="184666"/>
          </a:xfrm>
          <a:prstGeom prst="rect">
            <a:avLst/>
          </a:prstGeom>
        </p:spPr>
        <p:txBody>
          <a:bodyPr wrap="none">
            <a:spAutoFit/>
          </a:bodyPr>
          <a:lstStyle/>
          <a:p>
            <a:pPr algn="r"/>
            <a:r>
              <a:rPr lang="en-US" sz="600" dirty="0">
                <a:solidFill>
                  <a:srgbClr val="185298"/>
                </a:solidFill>
              </a:rPr>
              <a:t>©2015 General Dynamics. All rights reserved.</a:t>
            </a:r>
          </a:p>
        </p:txBody>
      </p:sp>
      <p:sp>
        <p:nvSpPr>
          <p:cNvPr id="24" name="TextBox 23"/>
          <p:cNvSpPr txBox="1"/>
          <p:nvPr/>
        </p:nvSpPr>
        <p:spPr>
          <a:xfrm>
            <a:off x="8791579" y="6575761"/>
            <a:ext cx="242374" cy="215444"/>
          </a:xfrm>
          <a:prstGeom prst="rect">
            <a:avLst/>
          </a:prstGeom>
          <a:noFill/>
        </p:spPr>
        <p:txBody>
          <a:bodyPr wrap="none" rtlCol="0">
            <a:spAutoFit/>
          </a:bodyPr>
          <a:lstStyle/>
          <a:p>
            <a:r>
              <a:rPr lang="en-US" sz="800" dirty="0">
                <a:solidFill>
                  <a:srgbClr val="185298"/>
                </a:solidFill>
              </a:rPr>
              <a:t>9</a:t>
            </a:r>
          </a:p>
        </p:txBody>
      </p:sp>
    </p:spTree>
    <p:extLst>
      <p:ext uri="{BB962C8B-B14F-4D97-AF65-F5344CB8AC3E}">
        <p14:creationId xmlns:p14="http://schemas.microsoft.com/office/powerpoint/2010/main" val="6802217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E1808BFE2FCB848B1E26407A1438F8D" ma:contentTypeVersion="0" ma:contentTypeDescription="Create a new document." ma:contentTypeScope="" ma:versionID="816c49006413d87897a777045a906879">
  <xsd:schema xmlns:xsd="http://www.w3.org/2001/XMLSchema" xmlns:xs="http://www.w3.org/2001/XMLSchema" xmlns:p="http://schemas.microsoft.com/office/2006/metadata/properties" xmlns:ns2="9d017f3c-c36a-480c-b7c5-c303c5c60656" targetNamespace="http://schemas.microsoft.com/office/2006/metadata/properties" ma:root="true" ma:fieldsID="9f50daa284a25e92a78e1e5620d7dc04" ns2:_="">
    <xsd:import namespace="9d017f3c-c36a-480c-b7c5-c303c5c60656"/>
    <xsd:element name="properties">
      <xsd:complexType>
        <xsd:sequence>
          <xsd:element name="documentManagement">
            <xsd:complexType>
              <xsd:all>
                <xsd:element ref="ns2:Restric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017f3c-c36a-480c-b7c5-c303c5c60656" elementFormDefault="qualified">
    <xsd:import namespace="http://schemas.microsoft.com/office/2006/documentManagement/types"/>
    <xsd:import namespace="http://schemas.microsoft.com/office/infopath/2007/PartnerControls"/>
    <xsd:element name="Restriction" ma:index="8" ma:displayName="Restriction" ma:description="The value in this column will be used to control permissions on the item." ma:format="Dropdown" ma:internalName="Restriction" ma:readOnly="false">
      <xsd:simpleType>
        <xsd:restriction base="dms:Choice">
          <xsd:enumeration value="US ONLY"/>
          <xsd:enumeration value="ALL ACCESS"/>
          <xsd:enumeration value="CANADA ONL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Restriction xmlns="9d017f3c-c36a-480c-b7c5-c303c5c60656">ALL ACCESS</Restriction>
  </documentManagement>
</p:properties>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487B1F05-82B5-40B3-BDE9-3D0CD80936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d017f3c-c36a-480c-b7c5-c303c5c6065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B6F2769-7194-4217-93D3-3AF3A4742282}">
  <ds:schemaRefs>
    <ds:schemaRef ds:uri="http://schemas.openxmlformats.org/package/2006/metadata/core-properties"/>
    <ds:schemaRef ds:uri="http://www.w3.org/XML/1998/namespace"/>
    <ds:schemaRef ds:uri="http://schemas.microsoft.com/office/2006/metadata/properties"/>
    <ds:schemaRef ds:uri="http://purl.org/dc/terms/"/>
    <ds:schemaRef ds:uri="http://schemas.microsoft.com/office/2006/documentManagement/types"/>
    <ds:schemaRef ds:uri="9d017f3c-c36a-480c-b7c5-c303c5c60656"/>
    <ds:schemaRef ds:uri="http://purl.org/dc/dcmitype/"/>
    <ds:schemaRef ds:uri="http://purl.org/dc/elements/1.1/"/>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652</TotalTime>
  <Words>4381</Words>
  <Application>Microsoft Office PowerPoint</Application>
  <PresentationFormat>Letter Paper (8.5x11 in)</PresentationFormat>
  <Paragraphs>453</Paragraphs>
  <Slides>47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47</vt:i4>
      </vt:variant>
    </vt:vector>
  </HeadingPairs>
  <TitlesOfParts>
    <vt:vector size="51" baseType="lpstr">
      <vt:lpstr>Arial</vt:lpstr>
      <vt:lpstr>Calibri</vt:lpstr>
      <vt:lpstr>Times New Roman</vt:lpstr>
      <vt:lpstr>Office Theme</vt:lpstr>
      <vt:lpstr>Terms and Conditions in  International Procurement</vt:lpstr>
      <vt:lpstr>Purpose </vt:lpstr>
      <vt:lpstr>Topics/Outline</vt:lpstr>
      <vt:lpstr>1) Language of the Contract</vt:lpstr>
      <vt:lpstr>2) Anti-Corruption Compliance and Extra Territoriality   of US Law</vt:lpstr>
      <vt:lpstr>3) Governing Law/Choice of Law and the Disputes  Process</vt:lpstr>
      <vt:lpstr>4) Damages and Limitations of Liability</vt:lpstr>
      <vt:lpstr>4) Damages and Limitations of Liability (cont.)</vt:lpstr>
      <vt:lpstr>4) Damages and Limitations of Liability (cont.)</vt:lpstr>
      <vt:lpstr>5) Indemnification</vt:lpstr>
      <vt:lpstr>5) Indemnification (cont.) </vt:lpstr>
      <vt:lpstr>5) Indemnification (cont.)</vt:lpstr>
      <vt:lpstr>5) Indemnification:  Seller’s Risk Allocation</vt:lpstr>
      <vt:lpstr>5) Evaluating Indemnity Obligations</vt:lpstr>
      <vt:lpstr>5) Evaluating Indemnity Obligations (cont’d)</vt:lpstr>
      <vt:lpstr>5) Evaluating Indemnity Obligations (cont’d)</vt:lpstr>
      <vt:lpstr>6) Liquidated Damage Clauses</vt:lpstr>
      <vt:lpstr>6) Liquidated Damage Clauses (cont.)</vt:lpstr>
      <vt:lpstr>7) Termination Rights</vt:lpstr>
      <vt:lpstr>7) Termination with Cause</vt:lpstr>
      <vt:lpstr>7) Termination with Cause (cont.)</vt:lpstr>
      <vt:lpstr>7) Termination for Convenience</vt:lpstr>
      <vt:lpstr>7) Termination for Convenience (cont.)</vt:lpstr>
      <vt:lpstr>8) Performance Bonds, Financial Instruments,   and Parental Guarantees</vt:lpstr>
      <vt:lpstr>8) Performance Bonds, Financial Instruments,   and Parental Guarantees (cont.)</vt:lpstr>
      <vt:lpstr>8) Performance Bonds, Financial Instruments,   and Parental Guarantees (cont.)</vt:lpstr>
      <vt:lpstr>8) Performance Bonds, Financial Instruments,   and Parental Guarantees (cont.)</vt:lpstr>
      <vt:lpstr>8) Performance Bonds, Financial Instruments,   and Parental Guarantees (cont.)</vt:lpstr>
      <vt:lpstr>8) Performance Bonds, Financial Instruments,   and Parental Guarantees (cont.)</vt:lpstr>
      <vt:lpstr>9) Compliance with Local Laws &amp; Regulations</vt:lpstr>
      <vt:lpstr>10) Intellectual Property Protection</vt:lpstr>
      <vt:lpstr>11) Offsets</vt:lpstr>
      <vt:lpstr>11) Offsets (cont.)</vt:lpstr>
      <vt:lpstr>11) Offsets (cont.)</vt:lpstr>
      <vt:lpstr>11) Offsets (cont.)</vt:lpstr>
      <vt:lpstr>11) Offsets (cont.)</vt:lpstr>
      <vt:lpstr>11) Offsets (cont.)</vt:lpstr>
      <vt:lpstr>11) Offsets (cont.)</vt:lpstr>
      <vt:lpstr>12) Export</vt:lpstr>
      <vt:lpstr>12) Export (cont.)</vt:lpstr>
      <vt:lpstr>12) Export (cont.)</vt:lpstr>
      <vt:lpstr>13)  Tax Risk Profile: What is at Stake?</vt:lpstr>
      <vt:lpstr>Taxation of Int’l/Cross-Border Business</vt:lpstr>
      <vt:lpstr>Permanent Establishment</vt:lpstr>
      <vt:lpstr>Costs of a PE</vt:lpstr>
      <vt:lpstr>Foreign Source Income (FSI)</vt:lpstr>
      <vt:lpstr>Other Business Taxes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GDMS_16x9_Standard_template</dc:title>
  <dc:creator>Diana</dc:creator>
  <cp:lastModifiedBy>MaryAnn Pinto</cp:lastModifiedBy>
  <cp:revision>107</cp:revision>
  <cp:lastPrinted>2016-11-11T19:48:45Z</cp:lastPrinted>
  <dcterms:created xsi:type="dcterms:W3CDTF">2010-04-12T23:12:02Z</dcterms:created>
  <dcterms:modified xsi:type="dcterms:W3CDTF">2016-12-05T16:55:55Z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0x0101001E1808BFE2FCB848B1E26407A1438F8D</vt:lpwstr>
  </property>
  <property fmtid="{D5CDD505-2E9C-101B-9397-08002B2CF9AE}" pid="3" name="_NewReviewCycle">
    <vt:lpwstr/>
  </property>
</Properties>
</file>